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tiff" ContentType="image/tiff"/>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theme/themeOverride1.xml" ContentType="application/vnd.openxmlformats-officedocument.themeOverride+xml"/>
  <Override PartName="/ppt/charts/chart3.xml" ContentType="application/vnd.openxmlformats-officedocument.drawingml.chart+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2.xml" ContentType="application/vnd.openxmlformats-officedocument.themeOverride+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3.xml" ContentType="application/vnd.openxmlformats-officedocument.themeOverride+xml"/>
  <Override PartName="/ppt/notesSlides/notesSlide9.xml" ContentType="application/vnd.openxmlformats-officedocument.presentationml.notesSlide+xml"/>
  <Override PartName="/ppt/charts/chart6.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4.xml" ContentType="application/vnd.openxmlformats-officedocument.themeOverride+xml"/>
  <Override PartName="/ppt/charts/chart7.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5.xml" ContentType="application/vnd.openxmlformats-officedocument.themeOverride+xml"/>
  <Override PartName="/ppt/notesSlides/notesSlide10.xml" ContentType="application/vnd.openxmlformats-officedocument.presentationml.notesSlide+xml"/>
  <Override PartName="/ppt/charts/chart8.xml" ContentType="application/vnd.openxmlformats-officedocument.drawingml.chart+xml"/>
  <Override PartName="/ppt/theme/themeOverride6.xml" ContentType="application/vnd.openxmlformats-officedocument.themeOverride+xml"/>
  <Override PartName="/ppt/charts/chart9.xml" ContentType="application/vnd.openxmlformats-officedocument.drawingml.chart+xml"/>
  <Override PartName="/ppt/theme/themeOverride7.xml" ContentType="application/vnd.openxmlformats-officedocument.themeOverride+xml"/>
  <Override PartName="/ppt/notesSlides/notesSlide11.xml" ContentType="application/vnd.openxmlformats-officedocument.presentationml.notesSlide+xml"/>
  <Override PartName="/ppt/charts/chart10.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charts/chart13.xml" ContentType="application/vnd.openxmlformats-officedocument.drawingml.chart+xml"/>
  <Override PartName="/ppt/notesSlides/notesSlide13.xml" ContentType="application/vnd.openxmlformats-officedocument.presentationml.notesSlide+xml"/>
  <Override PartName="/ppt/charts/chart14.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6.xml" ContentType="application/vnd.openxmlformats-officedocument.presentationml.notesSlide+xml"/>
  <Override PartName="/ppt/charts/chart23.xml" ContentType="application/vnd.openxmlformats-officedocument.drawingml.chart+xml"/>
  <Override PartName="/ppt/charts/chart24.xml" ContentType="application/vnd.openxmlformats-officedocument.drawingml.chart+xml"/>
  <Override PartName="/ppt/charts/chart25.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7.xml" ContentType="application/vnd.openxmlformats-officedocument.presentationml.notesSl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8.xml" ContentType="application/vnd.openxmlformats-officedocument.presentationml.notesSlide+xml"/>
  <Override PartName="/ppt/charts/chart29.xml" ContentType="application/vnd.openxmlformats-officedocument.drawingml.chart+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0.xml" ContentType="application/vnd.openxmlformats-officedocument.presentationml.notesSlide+xml"/>
  <Override PartName="/ppt/charts/chart36.xml" ContentType="application/vnd.openxmlformats-officedocument.drawingml.chart+xml"/>
  <Override PartName="/ppt/charts/chart37.xml" ContentType="application/vnd.openxmlformats-officedocument.drawingml.chart+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1.xml" ContentType="application/vnd.openxmlformats-officedocument.presentationml.notesSlide+xml"/>
  <Override PartName="/ppt/charts/chart41.xml" ContentType="application/vnd.openxmlformats-officedocument.drawingml.chart+xml"/>
  <Override PartName="/ppt/charts/chart42.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2.xml" ContentType="application/vnd.openxmlformats-officedocument.presentationml.notesSlide+xml"/>
  <Override PartName="/ppt/charts/chart43.xml" ContentType="application/vnd.openxmlformats-officedocument.drawingml.chart+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3.xml" ContentType="application/vnd.openxmlformats-officedocument.presentationml.notesSlide+xml"/>
  <Override PartName="/ppt/charts/chart47.xml" ContentType="application/vnd.openxmlformats-officedocument.drawingml.chart+xml"/>
  <Override PartName="/ppt/charts/chart4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24.xml" ContentType="application/vnd.openxmlformats-officedocument.presentationml.notesSlide+xml"/>
  <Override PartName="/ppt/charts/chart49.xml" ContentType="application/vnd.openxmlformats-officedocument.drawingml.chart+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50.xml" ContentType="application/vnd.openxmlformats-officedocument.drawingml.chart+xml"/>
  <Override PartName="/ppt/charts/chart51.xml" ContentType="application/vnd.openxmlformats-officedocument.drawingml.chart+xml"/>
  <Override PartName="/ppt/notesSlides/notesSlide27.xml" ContentType="application/vnd.openxmlformats-officedocument.presentationml.notesSlide+xml"/>
  <Override PartName="/ppt/charts/chart52.xml" ContentType="application/vnd.openxmlformats-officedocument.drawingml.chart+xml"/>
  <Override PartName="/ppt/notesSlides/notesSlide28.xml" ContentType="application/vnd.openxmlformats-officedocument.presentationml.notesSlide+xml"/>
  <Override PartName="/ppt/charts/chart53.xml" ContentType="application/vnd.openxmlformats-officedocument.drawingml.chart+xml"/>
  <Override PartName="/ppt/charts/chart54.xml" ContentType="application/vnd.openxmlformats-officedocument.drawingml.chart+xml"/>
  <Override PartName="/ppt/notesSlides/notesSlide29.xml" ContentType="application/vnd.openxmlformats-officedocument.presentationml.notesSlide+xml"/>
  <Override PartName="/ppt/charts/chart55.xml" ContentType="application/vnd.openxmlformats-officedocument.drawingml.chart+xml"/>
  <Override PartName="/ppt/notesSlides/notesSlide30.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1.xml" ContentType="application/vnd.openxmlformats-officedocument.presentationml.notesSlide+xml"/>
  <Override PartName="/ppt/charts/chart58.xml" ContentType="application/vnd.openxmlformats-officedocument.drawingml.chart+xml"/>
  <Override PartName="/ppt/notesSlides/notesSlide32.xml" ContentType="application/vnd.openxmlformats-officedocument.presentationml.notesSlide+xml"/>
  <Override PartName="/ppt/charts/chart59.xml" ContentType="application/vnd.openxmlformats-officedocument.drawingml.chart+xml"/>
  <Override PartName="/ppt/charts/chart60.xml" ContentType="application/vnd.openxmlformats-officedocument.drawingml.chart+xml"/>
  <Override PartName="/ppt/notesSlides/notesSlide33.xml" ContentType="application/vnd.openxmlformats-officedocument.presentationml.notesSlide+xml"/>
  <Override PartName="/ppt/charts/chart61.xml" ContentType="application/vnd.openxmlformats-officedocument.drawingml.chart+xml"/>
  <Override PartName="/ppt/notesSlides/notesSlide34.xml" ContentType="application/vnd.openxmlformats-officedocument.presentationml.notesSlide+xml"/>
  <Override PartName="/ppt/charts/chart62.xml" ContentType="application/vnd.openxmlformats-officedocument.drawingml.chart+xml"/>
  <Override PartName="/ppt/charts/chart63.xml" ContentType="application/vnd.openxmlformats-officedocument.drawingml.chart+xml"/>
  <Override PartName="/ppt/notesSlides/notesSlide35.xml" ContentType="application/vnd.openxmlformats-officedocument.presentationml.notesSlide+xml"/>
  <Override PartName="/ppt/charts/chart64.xml" ContentType="application/vnd.openxmlformats-officedocument.drawingml.chart+xml"/>
  <Override PartName="/ppt/notesSlides/notesSlide36.xml" ContentType="application/vnd.openxmlformats-officedocument.presentationml.notesSlide+xml"/>
  <Override PartName="/ppt/charts/chart65.xml" ContentType="application/vnd.openxmlformats-officedocument.drawingml.chart+xml"/>
  <Override PartName="/ppt/charts/chart66.xml" ContentType="application/vnd.openxmlformats-officedocument.drawingml.chart+xml"/>
  <Override PartName="/ppt/notesSlides/notesSlide37.xml" ContentType="application/vnd.openxmlformats-officedocument.presentationml.notesSlide+xml"/>
  <Override PartName="/ppt/charts/chart67.xml" ContentType="application/vnd.openxmlformats-officedocument.drawingml.chart+xml"/>
  <Override PartName="/ppt/charts/chart68.xml" ContentType="application/vnd.openxmlformats-officedocument.drawingml.chart+xml"/>
  <Override PartName="/ppt/notesSlides/notesSlide38.xml" ContentType="application/vnd.openxmlformats-officedocument.presentationml.notesSlide+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notesSlides/notesSlide40.xml" ContentType="application/vnd.openxmlformats-officedocument.presentationml.notesSlide+xml"/>
  <Override PartName="/ppt/charts/chart72.xml" ContentType="application/vnd.openxmlformats-officedocument.drawingml.chart+xml"/>
  <Override PartName="/ppt/charts/chart73.xml" ContentType="application/vnd.openxmlformats-officedocument.drawingml.chart+xml"/>
  <Override PartName="/ppt/notesSlides/notesSlide41.xml" ContentType="application/vnd.openxmlformats-officedocument.presentationml.notesSlide+xml"/>
  <Override PartName="/ppt/charts/chart74.xml" ContentType="application/vnd.openxmlformats-officedocument.drawingml.chart+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70"/>
  </p:notesMasterIdLst>
  <p:handoutMasterIdLst>
    <p:handoutMasterId r:id="rId71"/>
  </p:handoutMasterIdLst>
  <p:sldIdLst>
    <p:sldId id="1582" r:id="rId5"/>
    <p:sldId id="1583" r:id="rId6"/>
    <p:sldId id="1614" r:id="rId7"/>
    <p:sldId id="1623" r:id="rId8"/>
    <p:sldId id="1624" r:id="rId9"/>
    <p:sldId id="1625" r:id="rId10"/>
    <p:sldId id="1613" r:id="rId11"/>
    <p:sldId id="1777" r:id="rId12"/>
    <p:sldId id="1591" r:id="rId13"/>
    <p:sldId id="1778" r:id="rId14"/>
    <p:sldId id="1615" r:id="rId15"/>
    <p:sldId id="1598" r:id="rId16"/>
    <p:sldId id="1622" r:id="rId17"/>
    <p:sldId id="1626" r:id="rId18"/>
    <p:sldId id="1753" r:id="rId19"/>
    <p:sldId id="1627" r:id="rId20"/>
    <p:sldId id="1754" r:id="rId21"/>
    <p:sldId id="1628" r:id="rId22"/>
    <p:sldId id="1743" r:id="rId23"/>
    <p:sldId id="1629" r:id="rId24"/>
    <p:sldId id="1745" r:id="rId25"/>
    <p:sldId id="1630" r:id="rId26"/>
    <p:sldId id="1746" r:id="rId27"/>
    <p:sldId id="1631" r:id="rId28"/>
    <p:sldId id="1748" r:id="rId29"/>
    <p:sldId id="1632" r:id="rId30"/>
    <p:sldId id="1749" r:id="rId31"/>
    <p:sldId id="1768" r:id="rId32"/>
    <p:sldId id="1769" r:id="rId33"/>
    <p:sldId id="1770" r:id="rId34"/>
    <p:sldId id="1771" r:id="rId35"/>
    <p:sldId id="1772" r:id="rId36"/>
    <p:sldId id="1773" r:id="rId37"/>
    <p:sldId id="1774" r:id="rId38"/>
    <p:sldId id="1775" r:id="rId39"/>
    <p:sldId id="1616" r:id="rId40"/>
    <p:sldId id="1840" r:id="rId41"/>
    <p:sldId id="1824" r:id="rId42"/>
    <p:sldId id="1825" r:id="rId43"/>
    <p:sldId id="1826" r:id="rId44"/>
    <p:sldId id="1827" r:id="rId45"/>
    <p:sldId id="1828" r:id="rId46"/>
    <p:sldId id="1829" r:id="rId47"/>
    <p:sldId id="1830" r:id="rId48"/>
    <p:sldId id="1831" r:id="rId49"/>
    <p:sldId id="1832" r:id="rId50"/>
    <p:sldId id="1833" r:id="rId51"/>
    <p:sldId id="1834" r:id="rId52"/>
    <p:sldId id="1835" r:id="rId53"/>
    <p:sldId id="1836" r:id="rId54"/>
    <p:sldId id="1837" r:id="rId55"/>
    <p:sldId id="1838" r:id="rId56"/>
    <p:sldId id="1617" r:id="rId57"/>
    <p:sldId id="1820" r:id="rId58"/>
    <p:sldId id="1618" r:id="rId59"/>
    <p:sldId id="1821" r:id="rId60"/>
    <p:sldId id="1819" r:id="rId61"/>
    <p:sldId id="1822" r:id="rId62"/>
    <p:sldId id="1696" r:id="rId63"/>
    <p:sldId id="1603" r:id="rId64"/>
    <p:sldId id="1643" r:id="rId65"/>
    <p:sldId id="1620" r:id="rId66"/>
    <p:sldId id="1817" r:id="rId67"/>
    <p:sldId id="1686" r:id="rId68"/>
    <p:sldId id="1619"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663" userDrawn="1">
          <p15:clr>
            <a:srgbClr val="A4A3A4"/>
          </p15:clr>
        </p15:guide>
        <p15:guide id="2" pos="3840">
          <p15:clr>
            <a:srgbClr val="A4A3A4"/>
          </p15:clr>
        </p15:guide>
        <p15:guide id="3" orient="horz" pos="1616"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Tara Poole" initials="TP" lastIdx="66" clrIdx="6">
    <p:extLst>
      <p:ext uri="{19B8F6BF-5375-455C-9EA6-DF929625EA0E}">
        <p15:presenceInfo xmlns:p15="http://schemas.microsoft.com/office/powerpoint/2012/main" userId="S::tara.poole@PickerEurope.ac.uk::ac9b7777-45cb-4d6a-84eb-17c196d9da78" providerId="AD"/>
      </p:ext>
    </p:extLst>
  </p:cmAuthor>
  <p:cmAuthor id="1" name="Laura Tuhou" initials="LT" lastIdx="87" clrIdx="0">
    <p:extLst>
      <p:ext uri="{19B8F6BF-5375-455C-9EA6-DF929625EA0E}">
        <p15:presenceInfo xmlns:p15="http://schemas.microsoft.com/office/powerpoint/2012/main" userId="S::Laura.Tuhou@ipsos.com::94f23cdc-b8ee-45bd-9d0f-7cfa9897fefa" providerId="AD"/>
      </p:ext>
    </p:extLst>
  </p:cmAuthor>
  <p:cmAuthor id="8" name="Caroline Killpack" initials="CK" lastIdx="20" clrIdx="7">
    <p:extLst>
      <p:ext uri="{19B8F6BF-5375-455C-9EA6-DF929625EA0E}">
        <p15:presenceInfo xmlns:p15="http://schemas.microsoft.com/office/powerpoint/2012/main" userId="S-1-5-21-2891863288-2859082394-63186017-3660" providerId="AD"/>
      </p:ext>
    </p:extLst>
  </p:cmAuthor>
  <p:cmAuthor id="2" name="Joanna Barry" initials="JB" lastIdx="269" clrIdx="1">
    <p:extLst>
      <p:ext uri="{19B8F6BF-5375-455C-9EA6-DF929625EA0E}">
        <p15:presenceInfo xmlns:p15="http://schemas.microsoft.com/office/powerpoint/2012/main" userId="S::Joanna.Barry@ipsos.com::29a8d5d1-a248-4d0f-aede-8a2f1cb75251" providerId="AD"/>
      </p:ext>
    </p:extLst>
  </p:cmAuthor>
  <p:cmAuthor id="9" name="James Kramer" initials="JK" lastIdx="16" clrIdx="8">
    <p:extLst>
      <p:ext uri="{19B8F6BF-5375-455C-9EA6-DF929625EA0E}">
        <p15:presenceInfo xmlns:p15="http://schemas.microsoft.com/office/powerpoint/2012/main" userId="S::james.kramer@surveycoordination.com::59522821-30a9-4f92-a075-7e231f89b5b8"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10" name="Samantha Guymer" initials="SG" lastIdx="13" clrIdx="9">
    <p:extLst>
      <p:ext uri="{19B8F6BF-5375-455C-9EA6-DF929625EA0E}">
        <p15:presenceInfo xmlns:p15="http://schemas.microsoft.com/office/powerpoint/2012/main" userId="S-1-5-21-2891863288-2859082394-63186017-6626"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50" clrIdx="4">
    <p:extLst>
      <p:ext uri="{19B8F6BF-5375-455C-9EA6-DF929625EA0E}">
        <p15:presenceInfo xmlns:p15="http://schemas.microsoft.com/office/powerpoint/2012/main" userId="S::Christopher.Sutherland@cqc.org.uk::b8d51e68-209d-4de1-a1f4-35fbc8ca853b" providerId="AD"/>
      </p:ext>
    </p:extLst>
  </p:cmAuthor>
  <p:cmAuthor id="6" name="Emily Boxell" initials="EB" lastIdx="9" clrIdx="5">
    <p:extLst>
      <p:ext uri="{19B8F6BF-5375-455C-9EA6-DF929625EA0E}">
        <p15:presenceInfo xmlns:p15="http://schemas.microsoft.com/office/powerpoint/2012/main" userId="S::emily.boxell@surveycoordination.com::4185b05d-8fe4-47d6-ab37-d8340623909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FF7C80"/>
    <a:srgbClr val="FF0066"/>
    <a:srgbClr val="CC9900"/>
    <a:srgbClr val="00CC66"/>
    <a:srgbClr val="2F469C"/>
    <a:srgbClr val="33CC33"/>
    <a:srgbClr val="FF6699"/>
    <a:srgbClr val="FF6600"/>
    <a:srgbClr val="6C276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368" autoAdjust="0"/>
    <p:restoredTop sz="90553" autoAdjust="0"/>
  </p:normalViewPr>
  <p:slideViewPr>
    <p:cSldViewPr snapToGrid="0">
      <p:cViewPr varScale="1">
        <p:scale>
          <a:sx n="104" d="100"/>
          <a:sy n="104" d="100"/>
        </p:scale>
        <p:origin x="656" y="84"/>
      </p:cViewPr>
      <p:guideLst>
        <p:guide orient="horz" pos="663"/>
        <p:guide pos="3840"/>
        <p:guide orient="horz" pos="1616"/>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7" d="100"/>
          <a:sy n="87" d="100"/>
        </p:scale>
        <p:origin x="3840" y="66"/>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5.xml"/><Relationship Id="rId1" Type="http://schemas.microsoft.com/office/2011/relationships/chartStyle" Target="styl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image" Target="../media/image11.png"/></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1.png"/></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1.png"/></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6.xml"/><Relationship Id="rId1" Type="http://schemas.microsoft.com/office/2011/relationships/chartStyle" Target="style6.xml"/></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1.png"/></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image" Target="../media/image11.png"/></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image" Target="../media/image11.png"/></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7.xml"/><Relationship Id="rId1" Type="http://schemas.microsoft.com/office/2011/relationships/chartStyle" Target="style7.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1.png"/></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1.xml"/></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1.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1.png"/></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1.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1.png"/></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9.xml"/><Relationship Id="rId1" Type="http://schemas.microsoft.com/office/2011/relationships/chartStyle" Target="style9.xml"/></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6.xlsx"/><Relationship Id="rId1" Type="http://schemas.openxmlformats.org/officeDocument/2006/relationships/image" Target="../media/image11.png"/></Relationships>
</file>

<file path=ppt/charts/_rels/chart27.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image" Target="../media/image11.png"/></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1.png"/></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1.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1.png"/></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11.xml"/><Relationship Id="rId1" Type="http://schemas.microsoft.com/office/2011/relationships/chartStyle" Target="style11.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1.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image" Target="../media/image11.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image" Target="../media/image11.png"/></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1.png"/></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1.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1.png"/></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4.xlsx"/></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3.xml"/><Relationship Id="rId1" Type="http://schemas.microsoft.com/office/2011/relationships/chartStyle" Target="style13.xml"/></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1.xlsx"/><Relationship Id="rId1" Type="http://schemas.openxmlformats.org/officeDocument/2006/relationships/image" Target="../media/image11.png"/></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4.xml"/><Relationship Id="rId1" Type="http://schemas.microsoft.com/office/2011/relationships/chartStyle" Target="style14.xml"/></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1.png"/></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1.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1.png"/></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15.xml"/><Relationship Id="rId1" Type="http://schemas.microsoft.com/office/2011/relationships/chartStyle" Target="style15.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image" Target="../media/image11.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6.xml"/><Relationship Id="rId1" Type="http://schemas.microsoft.com/office/2011/relationships/chartStyle" Target="style16.xml"/></Relationships>
</file>

<file path=ppt/charts/_rels/chart49.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image" Target="../media/image11.png"/></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5.xlsx"/></Relationships>
</file>

<file path=ppt/charts/_rels/chart50.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4.xlsx"/></Relationships>
</file>

<file path=ppt/charts/_rels/chart55.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8.xlsx"/></Relationships>
</file>

<file path=ppt/charts/_rels/chart59.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package" Target="../embeddings/Microsoft_Excel_Worksheet6.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package" Target="../embeddings/Microsoft_Excel_Worksheet7.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70.xlsx"/></Relationships>
</file>

<file path=ppt/charts/_rels/chart71.xml.rels><?xml version="1.0" encoding="UTF-8" standalone="yes"?>
<Relationships xmlns="http://schemas.openxmlformats.org/package/2006/relationships"><Relationship Id="rId1" Type="http://schemas.openxmlformats.org/officeDocument/2006/relationships/package" Target="../embeddings/Microsoft_Excel_Worksheet71.xlsx"/></Relationships>
</file>

<file path=ppt/charts/_rels/chart72.xml.rels><?xml version="1.0" encoding="UTF-8" standalone="yes"?>
<Relationships xmlns="http://schemas.openxmlformats.org/package/2006/relationships"><Relationship Id="rId1" Type="http://schemas.openxmlformats.org/officeDocument/2006/relationships/package" Target="../embeddings/Microsoft_Excel_Worksheet72.xlsx"/></Relationships>
</file>

<file path=ppt/charts/_rels/chart73.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6.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lgn="l">
              <a:defRPr sz="1100" b="0">
                <a:latin typeface="Arial" panose="020B0604020202020204" pitchFamily="34" charset="0"/>
                <a:cs typeface="Arial" panose="020B0604020202020204" pitchFamily="34" charset="0"/>
              </a:defRPr>
            </a:pPr>
            <a:r>
              <a:rPr lang="en-US" sz="1100" b="0" dirty="0">
                <a:latin typeface="Arial" panose="020B0604020202020204" pitchFamily="34" charset="0"/>
                <a:cs typeface="Arial" panose="020B0604020202020204" pitchFamily="34" charset="0"/>
              </a:rPr>
              <a:t>Number</a:t>
            </a:r>
            <a:r>
              <a:rPr lang="en-US" sz="1100" b="0" baseline="0" dirty="0">
                <a:latin typeface="Arial" panose="020B0604020202020204" pitchFamily="34" charset="0"/>
                <a:cs typeface="Arial" panose="020B0604020202020204" pitchFamily="34" charset="0"/>
              </a:rPr>
              <a:t> of long-term conditions reported:</a:t>
            </a:r>
            <a:endParaRPr lang="en-GB" sz="1100" b="0" dirty="0">
              <a:latin typeface="Arial" panose="020B0604020202020204" pitchFamily="34" charset="0"/>
              <a:cs typeface="Arial" panose="020B0604020202020204" pitchFamily="34" charset="0"/>
            </a:endParaRPr>
          </a:p>
        </c:rich>
      </c:tx>
      <c:layout>
        <c:manualLayout>
          <c:xMode val="edge"/>
          <c:yMode val="edge"/>
          <c:x val="4.1659540590765806E-2"/>
          <c:y val="0.18638117131728374"/>
        </c:manualLayout>
      </c:layout>
      <c:overlay val="0"/>
    </c:title>
    <c:autoTitleDeleted val="0"/>
    <c:plotArea>
      <c:layout>
        <c:manualLayout>
          <c:layoutTarget val="inner"/>
          <c:xMode val="edge"/>
          <c:yMode val="edge"/>
          <c:x val="0.3016045828363294"/>
          <c:y val="0.36495559122747634"/>
          <c:w val="0.64011604621084905"/>
          <c:h val="0.52156270701423946"/>
        </c:manualLayout>
      </c:layout>
      <c:barChart>
        <c:barDir val="bar"/>
        <c:grouping val="clustered"/>
        <c:varyColors val="0"/>
        <c:ser>
          <c:idx val="0"/>
          <c:order val="0"/>
          <c:spPr>
            <a:ln>
              <a:noFill/>
            </a:ln>
          </c:spPr>
          <c:invertIfNegative val="0"/>
          <c:dPt>
            <c:idx val="0"/>
            <c:invertIfNegative val="0"/>
            <c:bubble3D val="0"/>
            <c:spPr>
              <a:solidFill>
                <a:schemeClr val="bg1">
                  <a:lumMod val="85000"/>
                </a:schemeClr>
              </a:solidFill>
              <a:ln w="19050">
                <a:noFill/>
              </a:ln>
              <a:effectLst/>
            </c:spPr>
            <c:extLst xmlns:c16r2="http://schemas.microsoft.com/office/drawing/2015/06/chart">
              <c:ext xmlns:c16="http://schemas.microsoft.com/office/drawing/2014/chart" uri="{C3380CC4-5D6E-409C-BE32-E72D297353CC}">
                <c16:uniqueId val="{00000001-5DD6-479D-BB29-DBA1EB4BB36A}"/>
              </c:ext>
            </c:extLst>
          </c:dPt>
          <c:dPt>
            <c:idx val="1"/>
            <c:invertIfNegative val="0"/>
            <c:bubble3D val="0"/>
            <c:spPr>
              <a:solidFill>
                <a:srgbClr val="6D276A"/>
              </a:solidFill>
              <a:ln w="19050">
                <a:noFill/>
              </a:ln>
              <a:effectLst/>
            </c:spPr>
            <c:extLst xmlns:c16r2="http://schemas.microsoft.com/office/drawing/2015/06/chart">
              <c:ext xmlns:c16="http://schemas.microsoft.com/office/drawing/2014/chart" uri="{C3380CC4-5D6E-409C-BE32-E72D297353CC}">
                <c16:uniqueId val="{00000003-5DD6-479D-BB29-DBA1EB4BB36A}"/>
              </c:ext>
            </c:extLst>
          </c:dPt>
          <c:dLbls>
            <c:dLbl>
              <c:idx val="1"/>
              <c:spPr>
                <a:noFill/>
                <a:ln>
                  <a:noFill/>
                </a:ln>
                <a:effectLst/>
              </c:spPr>
              <c:txPr>
                <a:bodyPr wrap="square" lIns="38100" tIns="19050" rIns="38100" bIns="19050" anchor="ctr">
                  <a:spAutoFit/>
                </a:bodyPr>
                <a:lstStyle/>
                <a:p>
                  <a:pPr>
                    <a:defRPr sz="1100" b="1">
                      <a:solidFill>
                        <a:schemeClr val="bg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dLbl>
            <c:spPr>
              <a:noFill/>
              <a:ln>
                <a:noFill/>
              </a:ln>
              <a:effectLst/>
            </c:spPr>
            <c:txPr>
              <a:bodyPr wrap="square" lIns="38100" tIns="19050" rIns="38100" bIns="19050" anchor="ctr">
                <a:spAutoFit/>
              </a:bodyPr>
              <a:lstStyle/>
              <a:p>
                <a:pPr>
                  <a:defRPr sz="1100" b="1">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'for chart'!$A$1:$A$2</c:f>
              <c:strCache>
                <c:ptCount val="2"/>
                <c:pt idx="0">
                  <c:v>1</c:v>
                </c:pt>
                <c:pt idx="1">
                  <c:v>2+ </c:v>
                </c:pt>
              </c:strCache>
            </c:strRef>
          </c:cat>
          <c:val>
            <c:numRef>
              <c:f>'for chart'!$B$1:$B$2</c:f>
              <c:numCache>
                <c:formatCode>0%</c:formatCode>
                <c:ptCount val="2"/>
                <c:pt idx="0">
                  <c:v>0.34808259587020651</c:v>
                </c:pt>
                <c:pt idx="1">
                  <c:v>0.65191740412979338</c:v>
                </c:pt>
              </c:numCache>
            </c:numRef>
          </c:val>
          <c:extLst xmlns:c16r2="http://schemas.microsoft.com/office/drawing/2015/06/chart">
            <c:ext xmlns:c16="http://schemas.microsoft.com/office/drawing/2014/chart" uri="{C3380CC4-5D6E-409C-BE32-E72D297353CC}">
              <c16:uniqueId val="{00000004-5DD6-479D-BB29-DBA1EB4BB36A}"/>
            </c:ext>
          </c:extLst>
        </c:ser>
        <c:dLbls>
          <c:showLegendKey val="0"/>
          <c:showVal val="0"/>
          <c:showCatName val="0"/>
          <c:showSerName val="0"/>
          <c:showPercent val="0"/>
          <c:showBubbleSize val="0"/>
        </c:dLbls>
        <c:gapWidth val="30"/>
        <c:overlap val="100"/>
        <c:axId val="1593853856"/>
        <c:axId val="1593845152"/>
      </c:barChart>
      <c:valAx>
        <c:axId val="1593845152"/>
        <c:scaling>
          <c:orientation val="minMax"/>
        </c:scaling>
        <c:delete val="1"/>
        <c:axPos val="t"/>
        <c:numFmt formatCode="0%" sourceLinked="1"/>
        <c:majorTickMark val="out"/>
        <c:minorTickMark val="none"/>
        <c:tickLblPos val="nextTo"/>
        <c:crossAx val="1593853856"/>
        <c:crosses val="autoZero"/>
        <c:crossBetween val="between"/>
      </c:valAx>
      <c:catAx>
        <c:axId val="1593853856"/>
        <c:scaling>
          <c:orientation val="maxMin"/>
        </c:scaling>
        <c:delete val="0"/>
        <c:axPos val="l"/>
        <c:numFmt formatCode="General" sourceLinked="1"/>
        <c:majorTickMark val="out"/>
        <c:minorTickMark val="none"/>
        <c:tickLblPos val="nextTo"/>
        <c:txPr>
          <a:bodyPr rot="0" anchor="b" anchorCtr="0"/>
          <a:lstStyle/>
          <a:p>
            <a:pPr>
              <a:defRPr sz="1000" baseline="0">
                <a:latin typeface="Arial" panose="020B0604020202020204" pitchFamily="34" charset="0"/>
                <a:cs typeface="Arial" panose="020B0604020202020204" pitchFamily="34" charset="0"/>
              </a:defRPr>
            </a:pPr>
            <a:endParaRPr lang="en-US"/>
          </a:p>
        </c:txPr>
        <c:crossAx val="1593845152"/>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587399238130716E-2"/>
          <c:y val="0.15844141305320761"/>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C0E-4D17-BF59-C145ABD11E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6.0434539512612133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C0E-4D17-BF59-C145ABD11E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6.3473655654319101</c:v>
                </c:pt>
                <c:pt idx="2">
                  <c:v>6.430039625020723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C0E-4D17-BF59-C145ABD11EDD}"/>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6.4486260862813936</c:v>
                </c:pt>
                <c:pt idx="4">
                  <c:v>6.4760202127471231</c:v>
                </c:pt>
                <c:pt idx="5">
                  <c:v>6.5135738860728027</c:v>
                </c:pt>
                <c:pt idx="6">
                  <c:v>6.6083027902950597</c:v>
                </c:pt>
                <c:pt idx="7">
                  <c:v>6.6597701727285132</c:v>
                </c:pt>
                <c:pt idx="8">
                  <c:v>6.6702465359935799</c:v>
                </c:pt>
                <c:pt idx="9">
                  <c:v>6.6857520812218469</c:v>
                </c:pt>
                <c:pt idx="10">
                  <c:v>6.6930964593005733</c:v>
                </c:pt>
                <c:pt idx="11">
                  <c:v>6.6993514457648162</c:v>
                </c:pt>
                <c:pt idx="12">
                  <c:v>6.7339019617946292</c:v>
                </c:pt>
                <c:pt idx="13">
                  <c:v>6.7381984994466642</c:v>
                </c:pt>
                <c:pt idx="14">
                  <c:v>6.758475959369604</c:v>
                </c:pt>
                <c:pt idx="15">
                  <c:v>6.7666366395924298</c:v>
                </c:pt>
                <c:pt idx="16">
                  <c:v>6.7826115327505798</c:v>
                </c:pt>
                <c:pt idx="17">
                  <c:v>6.7921662164694396</c:v>
                </c:pt>
                <c:pt idx="18">
                  <c:v>6.792634155363829</c:v>
                </c:pt>
                <c:pt idx="19">
                  <c:v>6.7989911627999069</c:v>
                </c:pt>
                <c:pt idx="20">
                  <c:v>6.8008076279558525</c:v>
                </c:pt>
                <c:pt idx="21">
                  <c:v>6.828702666305051</c:v>
                </c:pt>
                <c:pt idx="22">
                  <c:v>6.8405681566196037</c:v>
                </c:pt>
                <c:pt idx="23">
                  <c:v>6.8409709957503004</c:v>
                </c:pt>
                <c:pt idx="24">
                  <c:v>6.8618573524792836</c:v>
                </c:pt>
                <c:pt idx="25">
                  <c:v>6.8657283308031438</c:v>
                </c:pt>
                <c:pt idx="26">
                  <c:v>6.8723800332852036</c:v>
                </c:pt>
                <c:pt idx="27">
                  <c:v>6.8837546718768499</c:v>
                </c:pt>
                <c:pt idx="28">
                  <c:v>6.9682267637798434</c:v>
                </c:pt>
                <c:pt idx="29">
                  <c:v>6.9806569438123001</c:v>
                </c:pt>
                <c:pt idx="30">
                  <c:v>6.9876614648114908</c:v>
                </c:pt>
                <c:pt idx="31">
                  <c:v>6.9877620062551431</c:v>
                </c:pt>
                <c:pt idx="32">
                  <c:v>7.0549943338560164</c:v>
                </c:pt>
                <c:pt idx="33">
                  <c:v>7.1209125673564202</c:v>
                </c:pt>
                <c:pt idx="34">
                  <c:v>7.1275518148754893</c:v>
                </c:pt>
                <c:pt idx="35">
                  <c:v>7.1446282122488869</c:v>
                </c:pt>
                <c:pt idx="36">
                  <c:v>7.1468720941528998</c:v>
                </c:pt>
                <c:pt idx="37">
                  <c:v>7.1775993650324965</c:v>
                </c:pt>
                <c:pt idx="38">
                  <c:v>7.2187747901575934</c:v>
                </c:pt>
                <c:pt idx="39">
                  <c:v>7.2423081122084128</c:v>
                </c:pt>
                <c:pt idx="40">
                  <c:v>7.253730546024336</c:v>
                </c:pt>
                <c:pt idx="41">
                  <c:v>7.2545896629863194</c:v>
                </c:pt>
                <c:pt idx="42">
                  <c:v>7.2805633199200335</c:v>
                </c:pt>
                <c:pt idx="43">
                  <c:v>7.2902769882087135</c:v>
                </c:pt>
                <c:pt idx="44">
                  <c:v>7.3428710061450397</c:v>
                </c:pt>
                <c:pt idx="45">
                  <c:v>7.3446231612816</c:v>
                </c:pt>
                <c:pt idx="46">
                  <c:v>7.3801313456176496</c:v>
                </c:pt>
                <c:pt idx="47">
                  <c:v>7.3973801936971268</c:v>
                </c:pt>
                <c:pt idx="48">
                  <c:v>7.42153318603172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C0E-4D17-BF59-C145ABD11E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7.447795783798413</c:v>
                </c:pt>
                <c:pt idx="50">
                  <c:v>7.4782094773413563</c:v>
                </c:pt>
                <c:pt idx="51">
                  <c:v>#N/A</c:v>
                </c:pt>
                <c:pt idx="52">
                  <c:v>#N/A</c:v>
                </c:pt>
                <c:pt idx="53">
                  <c:v>#N/A</c:v>
                </c:pt>
              </c:numCache>
            </c:numRef>
          </c:val>
          <c:extLst xmlns:c16r2="http://schemas.microsoft.com/office/drawing/2015/06/chart">
            <c:ext xmlns:c16="http://schemas.microsoft.com/office/drawing/2014/chart" uri="{C3380CC4-5D6E-409C-BE32-E72D297353CC}">
              <c16:uniqueId val="{00000004-EC0E-4D17-BF59-C145ABD11E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7.5406606238907576</c:v>
                </c:pt>
                <c:pt idx="52">
                  <c:v>7.6406390998519269</c:v>
                </c:pt>
                <c:pt idx="53">
                  <c:v>7.6963110585980603</c:v>
                </c:pt>
              </c:numCache>
            </c:numRef>
          </c:val>
          <c:extLst xmlns:c16r2="http://schemas.microsoft.com/office/drawing/2015/06/chart">
            <c:ext xmlns:c16="http://schemas.microsoft.com/office/drawing/2014/chart" uri="{C3380CC4-5D6E-409C-BE32-E72D297353CC}">
              <c16:uniqueId val="{00000005-EC0E-4D17-BF59-C145ABD11E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C0E-4D17-BF59-C145ABD11EDD}"/>
            </c:ext>
          </c:extLst>
        </c:ser>
        <c:dLbls>
          <c:showLegendKey val="0"/>
          <c:showVal val="0"/>
          <c:showCatName val="0"/>
          <c:showSerName val="0"/>
          <c:showPercent val="0"/>
          <c:showBubbleSize val="0"/>
        </c:dLbls>
        <c:gapWidth val="50"/>
        <c:overlap val="100"/>
        <c:axId val="1593841344"/>
        <c:axId val="15938429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Your Trust</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7.3801313456176496</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C0E-4D17-BF59-C145ABD11EDD}"/>
            </c:ext>
          </c:extLst>
        </c:ser>
        <c:dLbls>
          <c:showLegendKey val="0"/>
          <c:showVal val="0"/>
          <c:showCatName val="0"/>
          <c:showSerName val="0"/>
          <c:showPercent val="0"/>
          <c:showBubbleSize val="0"/>
        </c:dLbls>
        <c:gapWidth val="0"/>
        <c:overlap val="-100"/>
        <c:axId val="1378718224"/>
        <c:axId val="1593843520"/>
      </c:barChart>
      <c:catAx>
        <c:axId val="1593841344"/>
        <c:scaling>
          <c:orientation val="minMax"/>
        </c:scaling>
        <c:delete val="1"/>
        <c:axPos val="b"/>
        <c:numFmt formatCode="General" sourceLinked="1"/>
        <c:majorTickMark val="none"/>
        <c:minorTickMark val="none"/>
        <c:tickLblPos val="nextTo"/>
        <c:crossAx val="1593842976"/>
        <c:crosses val="autoZero"/>
        <c:auto val="1"/>
        <c:lblAlgn val="ctr"/>
        <c:lblOffset val="100"/>
        <c:noMultiLvlLbl val="0"/>
      </c:catAx>
      <c:valAx>
        <c:axId val="15938429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93841344"/>
        <c:crosses val="autoZero"/>
        <c:crossBetween val="between"/>
      </c:valAx>
      <c:valAx>
        <c:axId val="15938435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78718224"/>
        <c:crosses val="max"/>
        <c:crossBetween val="between"/>
      </c:valAx>
      <c:catAx>
        <c:axId val="1378718224"/>
        <c:scaling>
          <c:orientation val="minMax"/>
        </c:scaling>
        <c:delete val="1"/>
        <c:axPos val="b"/>
        <c:numFmt formatCode="General" sourceLinked="1"/>
        <c:majorTickMark val="out"/>
        <c:minorTickMark val="none"/>
        <c:tickLblPos val="nextTo"/>
        <c:crossAx val="15938435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5.9049136448910504</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0.30483738716652553</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0.10090591125590542</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1.0534433420682845</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0.10090591125590542</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0.12550528776302894</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709620432"/>
        <c:axId val="17096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7.3713246542783102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6.8373786143476236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Q8. </a:t>
                    </a:r>
                    <a:r>
                      <a:rPr lang="en-US" sz="900" b="0" i="0" u="none" strike="noStrike" baseline="0" dirty="0">
                        <a:effectLst/>
                      </a:rPr>
                      <a:t>Did the person or people you saw understand how your mental health needs affect other areas of your life?</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709632944"/>
        <c:axId val="1709620976"/>
      </c:scatterChart>
      <c:catAx>
        <c:axId val="1709620432"/>
        <c:scaling>
          <c:orientation val="minMax"/>
        </c:scaling>
        <c:delete val="1"/>
        <c:axPos val="l"/>
        <c:numFmt formatCode="General" sourceLinked="1"/>
        <c:majorTickMark val="out"/>
        <c:minorTickMark val="none"/>
        <c:tickLblPos val="nextTo"/>
        <c:crossAx val="1709630224"/>
        <c:crosses val="autoZero"/>
        <c:auto val="1"/>
        <c:lblAlgn val="ctr"/>
        <c:lblOffset val="100"/>
        <c:noMultiLvlLbl val="0"/>
      </c:catAx>
      <c:valAx>
        <c:axId val="17096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09620432"/>
        <c:crosses val="autoZero"/>
        <c:crossBetween val="between"/>
      </c:valAx>
      <c:valAx>
        <c:axId val="1709620976"/>
        <c:scaling>
          <c:orientation val="minMax"/>
          <c:min val="0"/>
        </c:scaling>
        <c:delete val="1"/>
        <c:axPos val="r"/>
        <c:numFmt formatCode="#;;0" sourceLinked="0"/>
        <c:majorTickMark val="out"/>
        <c:minorTickMark val="none"/>
        <c:tickLblPos val="nextTo"/>
        <c:crossAx val="1709632944"/>
        <c:crosses val="max"/>
        <c:crossBetween val="midCat"/>
        <c:majorUnit val="1"/>
      </c:valAx>
      <c:valAx>
        <c:axId val="170963294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0962097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6.3111684810912001</c:v>
                </c:pt>
              </c:numCache>
            </c:numRef>
          </c:val>
          <c:extLst xmlns:c16r2="http://schemas.microsoft.com/office/drawing/2015/06/chart">
            <c:ext xmlns:c16="http://schemas.microsoft.com/office/drawing/2014/chart" uri="{C3380CC4-5D6E-409C-BE32-E72D297353CC}">
              <c16:uniqueId val="{00000000-312A-41BF-AC83-8EB513E843D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312A-41BF-AC83-8EB513E843D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0.17909976839333197</c:v>
                </c:pt>
              </c:numCache>
            </c:numRef>
          </c:val>
          <c:extLst xmlns:c16r2="http://schemas.microsoft.com/office/drawing/2015/06/chart">
            <c:ext xmlns:c16="http://schemas.microsoft.com/office/drawing/2014/chart" uri="{C3380CC4-5D6E-409C-BE32-E72D297353CC}">
              <c16:uniqueId val="{00000002-312A-41BF-AC83-8EB513E843D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0.10189606278458463</c:v>
                </c:pt>
              </c:numCache>
            </c:numRef>
          </c:val>
          <c:extLst xmlns:c16r2="http://schemas.microsoft.com/office/drawing/2015/06/chart">
            <c:ext xmlns:c16="http://schemas.microsoft.com/office/drawing/2014/chart" uri="{C3380CC4-5D6E-409C-BE32-E72D297353CC}">
              <c16:uniqueId val="{00000003-312A-41BF-AC83-8EB513E843D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1.0637803830061525</c:v>
                </c:pt>
              </c:numCache>
            </c:numRef>
          </c:val>
          <c:extLst xmlns:c16r2="http://schemas.microsoft.com/office/drawing/2015/06/chart">
            <c:ext xmlns:c16="http://schemas.microsoft.com/office/drawing/2014/chart" uri="{C3380CC4-5D6E-409C-BE32-E72D297353CC}">
              <c16:uniqueId val="{00000004-312A-41BF-AC83-8EB513E843D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0.10189606278458463</c:v>
                </c:pt>
              </c:numCache>
            </c:numRef>
          </c:val>
          <c:extLst xmlns:c16r2="http://schemas.microsoft.com/office/drawing/2015/06/chart">
            <c:ext xmlns:c16="http://schemas.microsoft.com/office/drawing/2014/chart" uri="{C3380CC4-5D6E-409C-BE32-E72D297353CC}">
              <c16:uniqueId val="{00000005-312A-41BF-AC83-8EB513E843D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0.16503489779447644</c:v>
                </c:pt>
              </c:numCache>
            </c:numRef>
          </c:val>
          <c:extLst xmlns:c16r2="http://schemas.microsoft.com/office/drawing/2015/06/chart">
            <c:ext xmlns:c16="http://schemas.microsoft.com/office/drawing/2014/chart" uri="{C3380CC4-5D6E-409C-BE32-E72D297353CC}">
              <c16:uniqueId val="{00000006-312A-41BF-AC83-8EB513E843D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312A-41BF-AC83-8EB513E843D5}"/>
            </c:ext>
          </c:extLst>
        </c:ser>
        <c:dLbls>
          <c:showLegendKey val="0"/>
          <c:showVal val="0"/>
          <c:showCatName val="0"/>
          <c:showSerName val="0"/>
          <c:showPercent val="0"/>
          <c:showBubbleSize val="0"/>
        </c:dLbls>
        <c:gapWidth val="0"/>
        <c:overlap val="100"/>
        <c:axId val="1709618256"/>
        <c:axId val="17096215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7.5668860013053001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312A-41BF-AC83-8EB513E843D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312A-41BF-AC83-8EB513E843D5}"/>
              </c:ext>
            </c:extLst>
          </c:dPt>
          <c:xVal>
            <c:numRef>
              <c:f>Sheet1!$B$12</c:f>
              <c:numCache>
                <c:formatCode>0.0</c:formatCode>
                <c:ptCount val="1"/>
                <c:pt idx="0">
                  <c:v>7.1240545037721938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312A-41BF-AC83-8EB513E843D5}"/>
            </c:ext>
          </c:extLst>
        </c:ser>
        <c:ser>
          <c:idx val="9"/>
          <c:order val="10"/>
          <c:tx>
            <c:v>label</c:v>
          </c:tx>
          <c:spPr>
            <a:ln w="25400" cap="rnd">
              <a:noFill/>
              <a:round/>
            </a:ln>
            <a:effectLst/>
          </c:spPr>
          <c:marker>
            <c:symbol val="none"/>
          </c:marker>
          <c:dLbls>
            <c:dLbl>
              <c:idx val="0"/>
              <c:tx>
                <c:rich>
                  <a:bodyPr/>
                  <a:lstStyle/>
                  <a:p>
                    <a:r>
                      <a:rPr lang="en-US" b="0" dirty="0"/>
                      <a:t>Q7. </a:t>
                    </a:r>
                    <a:r>
                      <a:rPr lang="en-US" sz="900" b="0" i="0" u="none" strike="noStrike" baseline="0" dirty="0">
                        <a:effectLst/>
                      </a:rPr>
                      <a:t>Were you given enough time to discuss your needs and treatment?</a:t>
                    </a:r>
                    <a:endParaRPr lang="en-US" dirty="0"/>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312A-41BF-AC83-8EB513E843D5}"/>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312A-41BF-AC83-8EB513E843D5}"/>
            </c:ext>
          </c:extLst>
        </c:ser>
        <c:dLbls>
          <c:showLegendKey val="0"/>
          <c:showVal val="0"/>
          <c:showCatName val="0"/>
          <c:showSerName val="0"/>
          <c:showPercent val="0"/>
          <c:showBubbleSize val="0"/>
        </c:dLbls>
        <c:axId val="1709632400"/>
        <c:axId val="1709622064"/>
      </c:scatterChart>
      <c:catAx>
        <c:axId val="1709618256"/>
        <c:scaling>
          <c:orientation val="minMax"/>
        </c:scaling>
        <c:delete val="1"/>
        <c:axPos val="l"/>
        <c:numFmt formatCode="General" sourceLinked="1"/>
        <c:majorTickMark val="out"/>
        <c:minorTickMark val="none"/>
        <c:tickLblPos val="nextTo"/>
        <c:crossAx val="1709621520"/>
        <c:crosses val="autoZero"/>
        <c:auto val="1"/>
        <c:lblAlgn val="ctr"/>
        <c:lblOffset val="100"/>
        <c:noMultiLvlLbl val="0"/>
      </c:catAx>
      <c:valAx>
        <c:axId val="17096215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09618256"/>
        <c:crosses val="autoZero"/>
        <c:crossBetween val="between"/>
      </c:valAx>
      <c:valAx>
        <c:axId val="1709622064"/>
        <c:scaling>
          <c:orientation val="minMax"/>
          <c:min val="0"/>
        </c:scaling>
        <c:delete val="1"/>
        <c:axPos val="r"/>
        <c:numFmt formatCode="#;;0" sourceLinked="0"/>
        <c:majorTickMark val="out"/>
        <c:minorTickMark val="none"/>
        <c:tickLblPos val="nextTo"/>
        <c:crossAx val="1709632400"/>
        <c:crosses val="max"/>
        <c:crossBetween val="midCat"/>
        <c:majorUnit val="1"/>
      </c:valAx>
      <c:valAx>
        <c:axId val="17096324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096220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5.8331029063448003</c:v>
                </c:pt>
              </c:numCache>
            </c:numRef>
          </c:val>
          <c:extLst xmlns:c16r2="http://schemas.microsoft.com/office/drawing/2015/06/chart">
            <c:ext xmlns:c16="http://schemas.microsoft.com/office/drawing/2014/chart" uri="{C3380CC4-5D6E-409C-BE32-E72D297353CC}">
              <c16:uniqueId val="{00000000-1C0D-46F0-9636-7D8DF7C3BC9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0.230474140344608</c:v>
                </c:pt>
              </c:numCache>
            </c:numRef>
          </c:val>
          <c:extLst xmlns:c16r2="http://schemas.microsoft.com/office/drawing/2015/06/chart">
            <c:ext xmlns:c16="http://schemas.microsoft.com/office/drawing/2014/chart" uri="{C3380CC4-5D6E-409C-BE32-E72D297353CC}">
              <c16:uniqueId val="{00000001-1C0D-46F0-9636-7D8DF7C3BC9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0.31924460569925106</c:v>
                </c:pt>
              </c:numCache>
            </c:numRef>
          </c:val>
          <c:extLst xmlns:c16r2="http://schemas.microsoft.com/office/drawing/2015/06/chart">
            <c:ext xmlns:c16="http://schemas.microsoft.com/office/drawing/2014/chart" uri="{C3380CC4-5D6E-409C-BE32-E72D297353CC}">
              <c16:uniqueId val="{00000002-1C0D-46F0-9636-7D8DF7C3BC9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8.90030092283709E-2</c:v>
                </c:pt>
              </c:numCache>
            </c:numRef>
          </c:val>
          <c:extLst xmlns:c16r2="http://schemas.microsoft.com/office/drawing/2015/06/chart">
            <c:ext xmlns:c16="http://schemas.microsoft.com/office/drawing/2014/chart" uri="{C3380CC4-5D6E-409C-BE32-E72D297353CC}">
              <c16:uniqueId val="{00000003-1C0D-46F0-9636-7D8DF7C3BC9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0.92917874016207946</c:v>
                </c:pt>
              </c:numCache>
            </c:numRef>
          </c:val>
          <c:extLst xmlns:c16r2="http://schemas.microsoft.com/office/drawing/2015/06/chart">
            <c:ext xmlns:c16="http://schemas.microsoft.com/office/drawing/2014/chart" uri="{C3380CC4-5D6E-409C-BE32-E72D297353CC}">
              <c16:uniqueId val="{00000004-1C0D-46F0-9636-7D8DF7C3BC9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8.90030092283709E-2</c:v>
                </c:pt>
              </c:numCache>
            </c:numRef>
          </c:val>
          <c:extLst xmlns:c16r2="http://schemas.microsoft.com/office/drawing/2015/06/chart">
            <c:ext xmlns:c16="http://schemas.microsoft.com/office/drawing/2014/chart" uri="{C3380CC4-5D6E-409C-BE32-E72D297353CC}">
              <c16:uniqueId val="{00000005-1C0D-46F0-9636-7D8DF7C3BC9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0.31924460569925106</c:v>
                </c:pt>
              </c:numCache>
            </c:numRef>
          </c:val>
          <c:extLst xmlns:c16r2="http://schemas.microsoft.com/office/drawing/2015/06/chart">
            <c:ext xmlns:c16="http://schemas.microsoft.com/office/drawing/2014/chart" uri="{C3380CC4-5D6E-409C-BE32-E72D297353CC}">
              <c16:uniqueId val="{00000006-1C0D-46F0-9636-7D8DF7C3BC9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1.3288805630518041E-2</c:v>
                </c:pt>
              </c:numCache>
            </c:numRef>
          </c:val>
          <c:extLst xmlns:c16r2="http://schemas.microsoft.com/office/drawing/2015/06/chart">
            <c:ext xmlns:c16="http://schemas.microsoft.com/office/drawing/2014/chart" uri="{C3380CC4-5D6E-409C-BE32-E72D297353CC}">
              <c16:uniqueId val="{00000007-1C0D-46F0-9636-7D8DF7C3BC9D}"/>
            </c:ext>
          </c:extLst>
        </c:ser>
        <c:dLbls>
          <c:showLegendKey val="0"/>
          <c:showVal val="0"/>
          <c:showCatName val="0"/>
          <c:showSerName val="0"/>
          <c:showPercent val="0"/>
          <c:showBubbleSize val="0"/>
        </c:dLbls>
        <c:gapWidth val="0"/>
        <c:overlap val="100"/>
        <c:axId val="1709633488"/>
        <c:axId val="17096193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7.2021833812693403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1C0D-46F0-9636-7D8DF7C3BC9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1C0D-46F0-9636-7D8DF7C3BC9D}"/>
              </c:ext>
            </c:extLst>
          </c:dPt>
          <c:xVal>
            <c:numRef>
              <c:f>Sheet1!$B$12</c:f>
              <c:numCache>
                <c:formatCode>0.0</c:formatCode>
                <c:ptCount val="1"/>
                <c:pt idx="0">
                  <c:v>6.9364140316980718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1C0D-46F0-9636-7D8DF7C3BC9D}"/>
            </c:ext>
          </c:extLst>
        </c:ser>
        <c:ser>
          <c:idx val="9"/>
          <c:order val="10"/>
          <c:tx>
            <c:v>label</c:v>
          </c:tx>
          <c:spPr>
            <a:ln w="25400" cap="rnd">
              <a:noFill/>
              <a:round/>
            </a:ln>
            <a:effectLst/>
          </c:spPr>
          <c:marker>
            <c:symbol val="none"/>
          </c:marker>
          <c:dLbls>
            <c:dLbl>
              <c:idx val="0"/>
              <c:layout>
                <c:manualLayout>
                  <c:x val="-0.21560591507188423"/>
                  <c:y val="0"/>
                </c:manualLayout>
              </c:layout>
              <c:tx>
                <c:rich>
                  <a:bodyPr/>
                  <a:lstStyle/>
                  <a:p>
                    <a:r>
                      <a:rPr lang="en-US" b="0" dirty="0"/>
                      <a:t>Q9. </a:t>
                    </a:r>
                    <a:r>
                      <a:rPr lang="en-US" sz="900" b="0" i="0" u="none" strike="noStrike" baseline="0" dirty="0">
                        <a:effectLst/>
                      </a:rPr>
                      <a:t>Did the person or people you saw appear to be aware of your treatment history?</a:t>
                    </a:r>
                    <a:endParaRPr lang="en-US" b="0" dirty="0"/>
                  </a:p>
                </c:rich>
              </c:tx>
              <c:dLblPos val="r"/>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1C0D-46F0-9636-7D8DF7C3BC9D}"/>
                </c:ext>
                <c:ext xmlns:c15="http://schemas.microsoft.com/office/drawing/2012/chart" uri="{CE6537A1-D6FC-4f65-9D91-7224C49458BB}"/>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1C0D-46F0-9636-7D8DF7C3BC9D}"/>
            </c:ext>
          </c:extLst>
        </c:ser>
        <c:dLbls>
          <c:showLegendKey val="0"/>
          <c:showVal val="0"/>
          <c:showCatName val="0"/>
          <c:showSerName val="0"/>
          <c:showPercent val="0"/>
          <c:showBubbleSize val="0"/>
        </c:dLbls>
        <c:axId val="1709618800"/>
        <c:axId val="1709625872"/>
      </c:scatterChart>
      <c:catAx>
        <c:axId val="1709633488"/>
        <c:scaling>
          <c:orientation val="minMax"/>
        </c:scaling>
        <c:delete val="1"/>
        <c:axPos val="l"/>
        <c:numFmt formatCode="General" sourceLinked="1"/>
        <c:majorTickMark val="out"/>
        <c:minorTickMark val="none"/>
        <c:tickLblPos val="nextTo"/>
        <c:crossAx val="1709619344"/>
        <c:crosses val="autoZero"/>
        <c:auto val="1"/>
        <c:lblAlgn val="ctr"/>
        <c:lblOffset val="100"/>
        <c:noMultiLvlLbl val="0"/>
      </c:catAx>
      <c:valAx>
        <c:axId val="17096193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09633488"/>
        <c:crosses val="autoZero"/>
        <c:crossBetween val="between"/>
      </c:valAx>
      <c:valAx>
        <c:axId val="1709625872"/>
        <c:scaling>
          <c:orientation val="minMax"/>
          <c:min val="0"/>
        </c:scaling>
        <c:delete val="1"/>
        <c:axPos val="r"/>
        <c:numFmt formatCode="#;;0" sourceLinked="0"/>
        <c:majorTickMark val="out"/>
        <c:minorTickMark val="none"/>
        <c:tickLblPos val="nextTo"/>
        <c:crossAx val="1709618800"/>
        <c:crosses val="max"/>
        <c:crossBetween val="midCat"/>
        <c:majorUnit val="1"/>
      </c:valAx>
      <c:valAx>
        <c:axId val="170961880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096258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11F8-4FF6-91A9-DE396EE395C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7.9274096747121492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11F8-4FF6-91A9-DE396EE395C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7.9884169989065263</c:v>
                </c:pt>
                <c:pt idx="2">
                  <c:v>8.0024411551477002</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11F8-4FF6-91A9-DE396EE395C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8.0690654923351328</c:v>
                </c:pt>
                <c:pt idx="4">
                  <c:v>8.0727745596025695</c:v>
                </c:pt>
                <c:pt idx="5">
                  <c:v>8.0961771107883571</c:v>
                </c:pt>
                <c:pt idx="6">
                  <c:v>8.1498302299310499</c:v>
                </c:pt>
                <c:pt idx="7">
                  <c:v>8.1724604283701279</c:v>
                </c:pt>
                <c:pt idx="8">
                  <c:v>8.1845937356589094</c:v>
                </c:pt>
                <c:pt idx="9">
                  <c:v>8.2043671105937719</c:v>
                </c:pt>
                <c:pt idx="10">
                  <c:v>8.2151695206903721</c:v>
                </c:pt>
                <c:pt idx="11">
                  <c:v>8.219174271337053</c:v>
                </c:pt>
                <c:pt idx="12">
                  <c:v>8.2227792155952191</c:v>
                </c:pt>
                <c:pt idx="13">
                  <c:v>8.2255748566931413</c:v>
                </c:pt>
                <c:pt idx="14">
                  <c:v>8.2283505088144366</c:v>
                </c:pt>
                <c:pt idx="15">
                  <c:v>8.2730273853676533</c:v>
                </c:pt>
                <c:pt idx="16">
                  <c:v>8.2866561679045336</c:v>
                </c:pt>
                <c:pt idx="17">
                  <c:v>8.2888094186056041</c:v>
                </c:pt>
                <c:pt idx="18">
                  <c:v>8.2983650557259931</c:v>
                </c:pt>
                <c:pt idx="19">
                  <c:v>8.3107211323530805</c:v>
                </c:pt>
                <c:pt idx="20">
                  <c:v>8.3174476133393522</c:v>
                </c:pt>
                <c:pt idx="21">
                  <c:v>8.3217231853453999</c:v>
                </c:pt>
                <c:pt idx="22">
                  <c:v>8.3259898920253299</c:v>
                </c:pt>
                <c:pt idx="23">
                  <c:v>8.329665622987406</c:v>
                </c:pt>
                <c:pt idx="24">
                  <c:v>8.3339874493748827</c:v>
                </c:pt>
                <c:pt idx="25">
                  <c:v>8.3471449664387922</c:v>
                </c:pt>
                <c:pt idx="26">
                  <c:v>8.3818873193789258</c:v>
                </c:pt>
                <c:pt idx="27">
                  <c:v>8.3864572529327397</c:v>
                </c:pt>
                <c:pt idx="28">
                  <c:v>8.4320211102566862</c:v>
                </c:pt>
                <c:pt idx="29">
                  <c:v>8.4334753204493467</c:v>
                </c:pt>
                <c:pt idx="30">
                  <c:v>8.4356866058696074</c:v>
                </c:pt>
                <c:pt idx="31">
                  <c:v>8.4404848019399328</c:v>
                </c:pt>
                <c:pt idx="32">
                  <c:v>8.4610109043480026</c:v>
                </c:pt>
                <c:pt idx="33">
                  <c:v>8.4959028215710788</c:v>
                </c:pt>
                <c:pt idx="34">
                  <c:v>8.5063664637097443</c:v>
                </c:pt>
                <c:pt idx="35">
                  <c:v>8.5252056216915264</c:v>
                </c:pt>
                <c:pt idx="36">
                  <c:v>8.5312042151001943</c:v>
                </c:pt>
                <c:pt idx="37">
                  <c:v>8.5466112709336137</c:v>
                </c:pt>
                <c:pt idx="38">
                  <c:v>8.5527945520645172</c:v>
                </c:pt>
                <c:pt idx="39">
                  <c:v>8.5693843406701475</c:v>
                </c:pt>
                <c:pt idx="40">
                  <c:v>8.5703587830184613</c:v>
                </c:pt>
                <c:pt idx="41">
                  <c:v>8.5855507707604701</c:v>
                </c:pt>
                <c:pt idx="42">
                  <c:v>8.6147877373484505</c:v>
                </c:pt>
                <c:pt idx="43">
                  <c:v>8.6340448156315048</c:v>
                </c:pt>
                <c:pt idx="44">
                  <c:v>8.6561866886655974</c:v>
                </c:pt>
                <c:pt idx="45">
                  <c:v>8.660382692487417</c:v>
                </c:pt>
                <c:pt idx="46">
                  <c:v>8.6656647769099919</c:v>
                </c:pt>
                <c:pt idx="47">
                  <c:v>8.6747115199737834</c:v>
                </c:pt>
                <c:pt idx="48">
                  <c:v>8.6991795592789689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11F8-4FF6-91A9-DE396EE395C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8.7598932439921633</c:v>
                </c:pt>
                <c:pt idx="50">
                  <c:v>8.7647419990145625</c:v>
                </c:pt>
                <c:pt idx="51">
                  <c:v>8.7822295122402334</c:v>
                </c:pt>
                <c:pt idx="52">
                  <c:v>#N/A</c:v>
                </c:pt>
                <c:pt idx="53">
                  <c:v>#N/A</c:v>
                </c:pt>
              </c:numCache>
            </c:numRef>
          </c:val>
          <c:extLst xmlns:c16r2="http://schemas.microsoft.com/office/drawing/2015/06/chart">
            <c:ext xmlns:c16="http://schemas.microsoft.com/office/drawing/2014/chart" uri="{C3380CC4-5D6E-409C-BE32-E72D297353CC}">
              <c16:uniqueId val="{00000004-11F8-4FF6-91A9-DE396EE395C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8.9000495381490605</c:v>
                </c:pt>
                <c:pt idx="53">
                  <c:v>#N/A</c:v>
                </c:pt>
              </c:numCache>
            </c:numRef>
          </c:val>
          <c:extLst xmlns:c16r2="http://schemas.microsoft.com/office/drawing/2015/06/chart">
            <c:ext xmlns:c16="http://schemas.microsoft.com/office/drawing/2014/chart" uri="{C3380CC4-5D6E-409C-BE32-E72D297353CC}">
              <c16:uniqueId val="{00000005-11F8-4FF6-91A9-DE396EE395C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8.9893762174359679</c:v>
                </c:pt>
              </c:numCache>
            </c:numRef>
          </c:val>
          <c:extLst xmlns:c16r2="http://schemas.microsoft.com/office/drawing/2015/06/chart">
            <c:ext xmlns:c16="http://schemas.microsoft.com/office/drawing/2014/chart" uri="{C3380CC4-5D6E-409C-BE32-E72D297353CC}">
              <c16:uniqueId val="{00000006-11F8-4FF6-91A9-DE396EE395C9}"/>
            </c:ext>
          </c:extLst>
        </c:ser>
        <c:dLbls>
          <c:showLegendKey val="0"/>
          <c:showVal val="0"/>
          <c:showCatName val="0"/>
          <c:showSerName val="0"/>
          <c:showPercent val="0"/>
          <c:showBubbleSize val="0"/>
        </c:dLbls>
        <c:gapWidth val="50"/>
        <c:overlap val="100"/>
        <c:axId val="1709619888"/>
        <c:axId val="17096285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8.6561866886655974</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11F8-4FF6-91A9-DE396EE395C9}"/>
            </c:ext>
          </c:extLst>
        </c:ser>
        <c:dLbls>
          <c:showLegendKey val="0"/>
          <c:showVal val="0"/>
          <c:showCatName val="0"/>
          <c:showSerName val="0"/>
          <c:showPercent val="0"/>
          <c:showBubbleSize val="0"/>
        </c:dLbls>
        <c:gapWidth val="0"/>
        <c:overlap val="-100"/>
        <c:axId val="1709624784"/>
        <c:axId val="1709622608"/>
      </c:barChart>
      <c:catAx>
        <c:axId val="1709619888"/>
        <c:scaling>
          <c:orientation val="minMax"/>
        </c:scaling>
        <c:delete val="1"/>
        <c:axPos val="b"/>
        <c:numFmt formatCode="General" sourceLinked="1"/>
        <c:majorTickMark val="none"/>
        <c:minorTickMark val="none"/>
        <c:tickLblPos val="nextTo"/>
        <c:crossAx val="1709628592"/>
        <c:crosses val="autoZero"/>
        <c:auto val="1"/>
        <c:lblAlgn val="ctr"/>
        <c:lblOffset val="100"/>
        <c:noMultiLvlLbl val="0"/>
      </c:catAx>
      <c:valAx>
        <c:axId val="17096285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09619888"/>
        <c:crosses val="autoZero"/>
        <c:crossBetween val="between"/>
      </c:valAx>
      <c:valAx>
        <c:axId val="1709622608"/>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9624784"/>
        <c:crosses val="max"/>
        <c:crossBetween val="between"/>
      </c:valAx>
      <c:catAx>
        <c:axId val="1709624784"/>
        <c:scaling>
          <c:orientation val="minMax"/>
        </c:scaling>
        <c:delete val="1"/>
        <c:axPos val="b"/>
        <c:numFmt formatCode="General" sourceLinked="1"/>
        <c:majorTickMark val="out"/>
        <c:minorTickMark val="none"/>
        <c:tickLblPos val="nextTo"/>
        <c:crossAx val="1709622608"/>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6.1428680909133799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0.34916033070792096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0.1365406411947081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1.4254648473815905</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0.1365406411947081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0.48975718392039269</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0.39749848884483008</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09623152"/>
        <c:axId val="170962369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8.0878740324698395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7.341301486506806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957357D9-8EAC-48A1-BF82-026D8802E61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Q10. Have you been told who is in charge of organising your care and services? (This person can be anyone providing your care, and may be called a “care coordinator” or “lead professional”).</c:v>
                  </c:pt>
                </c15:dlblRangeCache>
              </c15:datalabelsRange>
            </c:ext>
          </c:extLst>
        </c:ser>
        <c:dLbls>
          <c:showLegendKey val="0"/>
          <c:showVal val="0"/>
          <c:showCatName val="0"/>
          <c:showSerName val="0"/>
          <c:showPercent val="0"/>
          <c:showBubbleSize val="0"/>
        </c:dLbls>
        <c:axId val="1709624240"/>
        <c:axId val="1709626960"/>
      </c:scatterChart>
      <c:catAx>
        <c:axId val="1709623152"/>
        <c:scaling>
          <c:orientation val="minMax"/>
        </c:scaling>
        <c:delete val="1"/>
        <c:axPos val="l"/>
        <c:numFmt formatCode="General" sourceLinked="1"/>
        <c:majorTickMark val="out"/>
        <c:minorTickMark val="none"/>
        <c:tickLblPos val="nextTo"/>
        <c:crossAx val="1709623696"/>
        <c:crosses val="autoZero"/>
        <c:auto val="1"/>
        <c:lblAlgn val="ctr"/>
        <c:lblOffset val="100"/>
        <c:noMultiLvlLbl val="0"/>
      </c:catAx>
      <c:valAx>
        <c:axId val="170962369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09623152"/>
        <c:crosses val="autoZero"/>
        <c:crossBetween val="between"/>
      </c:valAx>
      <c:valAx>
        <c:axId val="1709626960"/>
        <c:scaling>
          <c:orientation val="minMax"/>
          <c:min val="0"/>
        </c:scaling>
        <c:delete val="1"/>
        <c:axPos val="r"/>
        <c:numFmt formatCode="#;;0" sourceLinked="0"/>
        <c:majorTickMark val="out"/>
        <c:minorTickMark val="none"/>
        <c:tickLblPos val="nextTo"/>
        <c:crossAx val="1709624240"/>
        <c:crosses val="max"/>
        <c:crossBetween val="midCat"/>
        <c:majorUnit val="1"/>
      </c:valAx>
      <c:valAx>
        <c:axId val="170962424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09626960"/>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9.2820180189503905</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7.4402144409120297E-2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4.3978530935365967E-2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0.45912959935828113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4.3978530935365967E-2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4.4440976211575389E-2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709625328"/>
        <c:axId val="17096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9.6415879324165701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9.6299634939740137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E92E0FB1-5EE8-4C18-AE8C-10B86DA5E6F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Q12. Do you know how to contact this person if you have a concern about your care?</c:v>
                  </c:pt>
                </c15:dlblRangeCache>
              </c15:datalabelsRange>
            </c:ext>
          </c:extLst>
        </c:ser>
        <c:dLbls>
          <c:showLegendKey val="0"/>
          <c:showVal val="0"/>
          <c:showCatName val="0"/>
          <c:showSerName val="0"/>
          <c:showPercent val="0"/>
          <c:showBubbleSize val="0"/>
        </c:dLbls>
        <c:axId val="1709628048"/>
        <c:axId val="1709627504"/>
      </c:scatterChart>
      <c:catAx>
        <c:axId val="1709625328"/>
        <c:scaling>
          <c:orientation val="minMax"/>
        </c:scaling>
        <c:delete val="1"/>
        <c:axPos val="l"/>
        <c:numFmt formatCode="General" sourceLinked="1"/>
        <c:majorTickMark val="out"/>
        <c:minorTickMark val="none"/>
        <c:tickLblPos val="nextTo"/>
        <c:crossAx val="1709626416"/>
        <c:crosses val="autoZero"/>
        <c:auto val="1"/>
        <c:lblAlgn val="ctr"/>
        <c:lblOffset val="100"/>
        <c:noMultiLvlLbl val="0"/>
      </c:catAx>
      <c:valAx>
        <c:axId val="17096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09625328"/>
        <c:crosses val="autoZero"/>
        <c:crossBetween val="between"/>
      </c:valAx>
      <c:valAx>
        <c:axId val="1709627504"/>
        <c:scaling>
          <c:orientation val="minMax"/>
          <c:min val="0"/>
        </c:scaling>
        <c:delete val="1"/>
        <c:axPos val="r"/>
        <c:numFmt formatCode="#;;0" sourceLinked="0"/>
        <c:majorTickMark val="out"/>
        <c:minorTickMark val="none"/>
        <c:tickLblPos val="nextTo"/>
        <c:crossAx val="1709628048"/>
        <c:crosses val="max"/>
        <c:crossBetween val="midCat"/>
        <c:majorUnit val="1"/>
      </c:valAx>
      <c:valAx>
        <c:axId val="170962804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0962750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7.6457555794416496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0.21811099419673141</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6.2839280000245523E-2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0.65603313336857383</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6.2839280000245523E-2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0.18370973758311493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709629136"/>
        <c:axId val="17096296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8.2390981011103808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8.2547224203229117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C37DB3B7-AD7E-448E-B1A6-93E12D370C3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Q13. How well does this person organise the care and services you need?</c:v>
                  </c:pt>
                </c15:dlblRangeCache>
              </c15:datalabelsRange>
            </c:ext>
          </c:extLst>
        </c:ser>
        <c:dLbls>
          <c:showLegendKey val="0"/>
          <c:showVal val="0"/>
          <c:showCatName val="0"/>
          <c:showSerName val="0"/>
          <c:showPercent val="0"/>
          <c:showBubbleSize val="0"/>
        </c:dLbls>
        <c:axId val="1709631312"/>
        <c:axId val="1709630768"/>
      </c:scatterChart>
      <c:catAx>
        <c:axId val="1709629136"/>
        <c:scaling>
          <c:orientation val="minMax"/>
        </c:scaling>
        <c:delete val="1"/>
        <c:axPos val="l"/>
        <c:numFmt formatCode="General" sourceLinked="1"/>
        <c:majorTickMark val="out"/>
        <c:minorTickMark val="none"/>
        <c:tickLblPos val="nextTo"/>
        <c:crossAx val="1709629680"/>
        <c:crosses val="autoZero"/>
        <c:auto val="1"/>
        <c:lblAlgn val="ctr"/>
        <c:lblOffset val="100"/>
        <c:noMultiLvlLbl val="0"/>
      </c:catAx>
      <c:valAx>
        <c:axId val="17096296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09629136"/>
        <c:crosses val="autoZero"/>
        <c:crossBetween val="between"/>
      </c:valAx>
      <c:valAx>
        <c:axId val="1709630768"/>
        <c:scaling>
          <c:orientation val="minMax"/>
          <c:min val="0"/>
        </c:scaling>
        <c:delete val="1"/>
        <c:axPos val="r"/>
        <c:numFmt formatCode="#;;0" sourceLinked="0"/>
        <c:majorTickMark val="out"/>
        <c:minorTickMark val="none"/>
        <c:tickLblPos val="nextTo"/>
        <c:crossAx val="1709631312"/>
        <c:crosses val="max"/>
        <c:crossBetween val="midCat"/>
        <c:majorUnit val="1"/>
      </c:valAx>
      <c:valAx>
        <c:axId val="170963131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0963076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4537-4B04-97A1-B5B58452C2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6.0044005692173767</c:v>
                </c:pt>
                <c:pt idx="1">
                  <c:v>6.057379670615366</c:v>
                </c:pt>
                <c:pt idx="2">
                  <c:v>6.1234016201090204</c:v>
                </c:pt>
                <c:pt idx="3">
                  <c:v>6.139034217251603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4537-4B04-97A1-B5B58452C2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6.1620213376641173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4537-4B04-97A1-B5B58452C2D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6.2391747111004605</c:v>
                </c:pt>
                <c:pt idx="6">
                  <c:v>6.2726656456285932</c:v>
                </c:pt>
                <c:pt idx="7">
                  <c:v>6.3107531009662408</c:v>
                </c:pt>
                <c:pt idx="8">
                  <c:v>6.3875458919853658</c:v>
                </c:pt>
                <c:pt idx="9">
                  <c:v>6.433964843080493</c:v>
                </c:pt>
                <c:pt idx="10">
                  <c:v>6.4769389930324195</c:v>
                </c:pt>
                <c:pt idx="11">
                  <c:v>6.487945641598813</c:v>
                </c:pt>
                <c:pt idx="12">
                  <c:v>6.4903570477796393</c:v>
                </c:pt>
                <c:pt idx="13">
                  <c:v>6.497977377279633</c:v>
                </c:pt>
                <c:pt idx="14">
                  <c:v>6.5158123335387765</c:v>
                </c:pt>
                <c:pt idx="15">
                  <c:v>6.532807985222064</c:v>
                </c:pt>
                <c:pt idx="16">
                  <c:v>6.5465921230834567</c:v>
                </c:pt>
                <c:pt idx="17">
                  <c:v>6.5727516830383594</c:v>
                </c:pt>
                <c:pt idx="18">
                  <c:v>6.5796303278722164</c:v>
                </c:pt>
                <c:pt idx="19">
                  <c:v>6.5863663692401966</c:v>
                </c:pt>
                <c:pt idx="20">
                  <c:v>6.594770707012553</c:v>
                </c:pt>
                <c:pt idx="21">
                  <c:v>6.6004012448495963</c:v>
                </c:pt>
                <c:pt idx="22">
                  <c:v>6.6041734348214591</c:v>
                </c:pt>
                <c:pt idx="23">
                  <c:v>6.6055308500160761</c:v>
                </c:pt>
                <c:pt idx="24">
                  <c:v>6.6058479823735103</c:v>
                </c:pt>
                <c:pt idx="25">
                  <c:v>6.6261855406953742</c:v>
                </c:pt>
                <c:pt idx="26">
                  <c:v>6.6325259873065194</c:v>
                </c:pt>
                <c:pt idx="27">
                  <c:v>6.6338244893193528</c:v>
                </c:pt>
                <c:pt idx="28">
                  <c:v>6.6461344105512303</c:v>
                </c:pt>
                <c:pt idx="29">
                  <c:v>6.6703614652800498</c:v>
                </c:pt>
                <c:pt idx="30">
                  <c:v>6.6816221952921255</c:v>
                </c:pt>
                <c:pt idx="31">
                  <c:v>6.6851703952486332</c:v>
                </c:pt>
                <c:pt idx="32">
                  <c:v>6.7102177780173333</c:v>
                </c:pt>
                <c:pt idx="33">
                  <c:v>6.7140916433078273</c:v>
                </c:pt>
                <c:pt idx="34">
                  <c:v>6.7247259186965236</c:v>
                </c:pt>
                <c:pt idx="35">
                  <c:v>6.7392731086427267</c:v>
                </c:pt>
                <c:pt idx="36">
                  <c:v>6.7901551434151903</c:v>
                </c:pt>
                <c:pt idx="37">
                  <c:v>6.7916428320331299</c:v>
                </c:pt>
                <c:pt idx="38">
                  <c:v>6.7996524222921595</c:v>
                </c:pt>
                <c:pt idx="39">
                  <c:v>6.8161320646674897</c:v>
                </c:pt>
                <c:pt idx="40">
                  <c:v>6.840948357124593</c:v>
                </c:pt>
                <c:pt idx="41">
                  <c:v>6.8445313209424903</c:v>
                </c:pt>
                <c:pt idx="42">
                  <c:v>6.8703357317519904</c:v>
                </c:pt>
                <c:pt idx="43">
                  <c:v>6.8901455722557934</c:v>
                </c:pt>
                <c:pt idx="44">
                  <c:v>6.8931910321975325</c:v>
                </c:pt>
                <c:pt idx="45">
                  <c:v>6.9215564135445247</c:v>
                </c:pt>
                <c:pt idx="46">
                  <c:v>6.9346643169541524</c:v>
                </c:pt>
                <c:pt idx="47">
                  <c:v>6.9638615229554874</c:v>
                </c:pt>
                <c:pt idx="48">
                  <c:v>6.9820962421644763</c:v>
                </c:pt>
                <c:pt idx="49">
                  <c:v>6.9920872162383398</c:v>
                </c:pt>
                <c:pt idx="50">
                  <c:v>7.0093460202730133</c:v>
                </c:pt>
                <c:pt idx="51">
                  <c:v>#N/A</c:v>
                </c:pt>
                <c:pt idx="52">
                  <c:v>#N/A</c:v>
                </c:pt>
                <c:pt idx="53">
                  <c:v>#N/A</c:v>
                </c:pt>
              </c:numCache>
            </c:numRef>
          </c:val>
          <c:extLst xmlns:c16r2="http://schemas.microsoft.com/office/drawing/2015/06/chart">
            <c:ext xmlns:c16="http://schemas.microsoft.com/office/drawing/2014/chart" uri="{C3380CC4-5D6E-409C-BE32-E72D297353CC}">
              <c16:uniqueId val="{00000003-4537-4B04-97A1-B5B58452C2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4537-4B04-97A1-B5B58452C2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7.138043474184161</c:v>
                </c:pt>
                <c:pt idx="52">
                  <c:v>7.226964679159039</c:v>
                </c:pt>
                <c:pt idx="53">
                  <c:v>7.3336315464493369</c:v>
                </c:pt>
              </c:numCache>
            </c:numRef>
          </c:val>
          <c:extLst xmlns:c16r2="http://schemas.microsoft.com/office/drawing/2015/06/chart">
            <c:ext xmlns:c16="http://schemas.microsoft.com/office/drawing/2014/chart" uri="{C3380CC4-5D6E-409C-BE32-E72D297353CC}">
              <c16:uniqueId val="{00000005-4537-4B04-97A1-B5B58452C2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4537-4B04-97A1-B5B58452C2D6}"/>
            </c:ext>
          </c:extLst>
        </c:ser>
        <c:dLbls>
          <c:showLegendKey val="0"/>
          <c:showVal val="0"/>
          <c:showCatName val="0"/>
          <c:showSerName val="0"/>
          <c:showPercent val="0"/>
          <c:showBubbleSize val="0"/>
        </c:dLbls>
        <c:gapWidth val="50"/>
        <c:overlap val="100"/>
        <c:axId val="1709631856"/>
        <c:axId val="170945016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Your Trust</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6.8931910321975325</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4537-4B04-97A1-B5B58452C2D6}"/>
            </c:ext>
          </c:extLst>
        </c:ser>
        <c:dLbls>
          <c:showLegendKey val="0"/>
          <c:showVal val="0"/>
          <c:showCatName val="0"/>
          <c:showSerName val="0"/>
          <c:showPercent val="0"/>
          <c:showBubbleSize val="0"/>
        </c:dLbls>
        <c:gapWidth val="0"/>
        <c:overlap val="-100"/>
        <c:axId val="1709447440"/>
        <c:axId val="1709446896"/>
      </c:barChart>
      <c:catAx>
        <c:axId val="1709631856"/>
        <c:scaling>
          <c:orientation val="minMax"/>
        </c:scaling>
        <c:delete val="1"/>
        <c:axPos val="b"/>
        <c:numFmt formatCode="General" sourceLinked="1"/>
        <c:majorTickMark val="none"/>
        <c:minorTickMark val="none"/>
        <c:tickLblPos val="nextTo"/>
        <c:crossAx val="1709450160"/>
        <c:crosses val="autoZero"/>
        <c:auto val="1"/>
        <c:lblAlgn val="ctr"/>
        <c:lblOffset val="100"/>
        <c:noMultiLvlLbl val="0"/>
      </c:catAx>
      <c:valAx>
        <c:axId val="170945016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09631856"/>
        <c:crosses val="autoZero"/>
        <c:crossBetween val="between"/>
      </c:valAx>
      <c:valAx>
        <c:axId val="170944689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9447440"/>
        <c:crosses val="max"/>
        <c:crossBetween val="between"/>
      </c:valAx>
      <c:catAx>
        <c:axId val="1709447440"/>
        <c:scaling>
          <c:orientation val="minMax"/>
        </c:scaling>
        <c:delete val="1"/>
        <c:axPos val="b"/>
        <c:numFmt formatCode="General" sourceLinked="1"/>
        <c:majorTickMark val="out"/>
        <c:minorTickMark val="none"/>
        <c:tickLblPos val="nextTo"/>
        <c:crossAx val="170944689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5.0812353030552204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0.26523033055038336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0.10291151250248376</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1.0743815334364193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0.10291151250248376</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0.36913297107146192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5.2451043809317532E-2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09446352"/>
        <c:axId val="1709450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6.2503610026892398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5.986567912826299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6E82CA1-4877-4439-8D32-7B4052B0B03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Q14. Have you agreed with someone from NHS mental health services what care you will receive?</c:v>
                  </c:pt>
                </c15:dlblRangeCache>
              </c15:datalabelsRange>
            </c:ext>
          </c:extLst>
        </c:ser>
        <c:dLbls>
          <c:showLegendKey val="0"/>
          <c:showVal val="0"/>
          <c:showCatName val="0"/>
          <c:showSerName val="0"/>
          <c:showPercent val="0"/>
          <c:showBubbleSize val="0"/>
        </c:dLbls>
        <c:axId val="1709458864"/>
        <c:axId val="1709459408"/>
      </c:scatterChart>
      <c:catAx>
        <c:axId val="1709446352"/>
        <c:scaling>
          <c:orientation val="minMax"/>
        </c:scaling>
        <c:delete val="1"/>
        <c:axPos val="l"/>
        <c:numFmt formatCode="General" sourceLinked="1"/>
        <c:majorTickMark val="out"/>
        <c:minorTickMark val="none"/>
        <c:tickLblPos val="nextTo"/>
        <c:crossAx val="1709450704"/>
        <c:crosses val="autoZero"/>
        <c:auto val="1"/>
        <c:lblAlgn val="ctr"/>
        <c:lblOffset val="100"/>
        <c:noMultiLvlLbl val="0"/>
      </c:catAx>
      <c:valAx>
        <c:axId val="1709450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09446352"/>
        <c:crosses val="autoZero"/>
        <c:crossBetween val="between"/>
      </c:valAx>
      <c:valAx>
        <c:axId val="1709459408"/>
        <c:scaling>
          <c:orientation val="minMax"/>
          <c:min val="0"/>
        </c:scaling>
        <c:delete val="1"/>
        <c:axPos val="r"/>
        <c:numFmt formatCode="#;;0" sourceLinked="0"/>
        <c:majorTickMark val="out"/>
        <c:minorTickMark val="none"/>
        <c:tickLblPos val="nextTo"/>
        <c:crossAx val="1709458864"/>
        <c:crosses val="max"/>
        <c:crossBetween val="midCat"/>
        <c:majorUnit val="1"/>
      </c:valAx>
      <c:valAx>
        <c:axId val="17094588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0945940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1399137534035881E-2"/>
          <c:y val="6.7730425117406332E-2"/>
          <c:w val="0.42819574042859504"/>
          <c:h val="0.78538303754570593"/>
        </c:manualLayout>
      </c:layout>
      <c:doughnutChart>
        <c:varyColors val="1"/>
        <c:ser>
          <c:idx val="0"/>
          <c:order val="0"/>
          <c:tx>
            <c:strRef>
              <c:f>Feuil1!$B$1</c:f>
              <c:strCache>
                <c:ptCount val="1"/>
                <c:pt idx="0">
                  <c:v>Percentage</c:v>
                </c:pt>
              </c:strCache>
            </c:strRef>
          </c:tx>
          <c:spPr>
            <a:ln>
              <a:noFill/>
            </a:ln>
          </c:spPr>
          <c:dPt>
            <c:idx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Lbls>
            <c:dLbl>
              <c:idx val="0"/>
              <c:layout>
                <c:manualLayout>
                  <c:x val="7.5714474137198701E-2"/>
                  <c:y val="-9.7085612047083131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E5-41A2-A379-1106E6415D1D}"/>
                </c:ext>
                <c:ext xmlns:c15="http://schemas.microsoft.com/office/drawing/2012/chart" uri="{CE6537A1-D6FC-4f65-9D91-7224C49458BB}"/>
              </c:extLst>
            </c:dLbl>
            <c:dLbl>
              <c:idx val="1"/>
              <c:layout>
                <c:manualLayout>
                  <c:x val="8.8759327732595372E-2"/>
                  <c:y val="2.6508406672831514E-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E5-41A2-A379-1106E6415D1D}"/>
                </c:ext>
                <c:ext xmlns:c15="http://schemas.microsoft.com/office/drawing/2012/chart" uri="{CE6537A1-D6FC-4f65-9D91-7224C49458BB}"/>
              </c:extLst>
            </c:dLbl>
            <c:dLbl>
              <c:idx val="2"/>
              <c:layout>
                <c:manualLayout>
                  <c:x val="7.2552322488051116E-2"/>
                  <c:y val="0.10390401094529646"/>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E5-41A2-A379-1106E6415D1D}"/>
                </c:ext>
                <c:ext xmlns:c15="http://schemas.microsoft.com/office/drawing/2012/chart" uri="{CE6537A1-D6FC-4f65-9D91-7224C49458BB}"/>
              </c:extLst>
            </c:dLbl>
            <c:dLbl>
              <c:idx val="3"/>
              <c:layout>
                <c:manualLayout>
                  <c:x val="-0.11337133008672758"/>
                  <c:y val="-0.14879754669981202"/>
                </c:manualLayout>
              </c:layout>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CEE5-41A2-A379-1106E6415D1D}"/>
                </c:ext>
                <c:ext xmlns:c15="http://schemas.microsoft.com/office/drawing/2012/chart" uri="{CE6537A1-D6FC-4f65-9D91-7224C49458BB}"/>
              </c:extLst>
            </c:dLbl>
            <c:spPr>
              <a:noFill/>
              <a:ln>
                <a:noFill/>
              </a:ln>
              <a:effectLst/>
            </c:spPr>
            <c:txPr>
              <a:bodyPr rot="0" spcFirstLastPara="1" vertOverflow="ellipsis" vert="horz" wrap="square" lIns="36000" tIns="0" rIns="38100" bIns="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ext>
            </c:extLst>
          </c:dLbls>
          <c:cat>
            <c:strRef>
              <c:f>Feuil1!$A$2:$A$5</c:f>
              <c:strCache>
                <c:ptCount val="4"/>
                <c:pt idx="0">
                  <c:v>18-35</c:v>
                </c:pt>
                <c:pt idx="1">
                  <c:v>36-50</c:v>
                </c:pt>
                <c:pt idx="2">
                  <c:v>51-65</c:v>
                </c:pt>
                <c:pt idx="3">
                  <c:v>66+</c:v>
                </c:pt>
              </c:strCache>
            </c:strRef>
          </c:cat>
          <c:val>
            <c:numRef>
              <c:f>Feuil1!$B$2:$B$5</c:f>
              <c:numCache>
                <c:formatCode>0%</c:formatCode>
                <c:ptCount val="4"/>
                <c:pt idx="0">
                  <c:v>0.18181818181818182</c:v>
                </c:pt>
                <c:pt idx="1">
                  <c:v>0.18181818181818182</c:v>
                </c:pt>
                <c:pt idx="2">
                  <c:v>0.18983957219251338</c:v>
                </c:pt>
                <c:pt idx="3">
                  <c:v>0.446524064171123</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1"/>
          <c:showCatName val="0"/>
          <c:showSerName val="0"/>
          <c:showPercent val="0"/>
          <c:showBubbleSize val="0"/>
          <c:showLeaderLines val="0"/>
        </c:dLbls>
        <c:firstSliceAng val="0"/>
        <c:holeSize val="70"/>
      </c:doughnutChart>
      <c:spPr>
        <a:noFill/>
        <a:ln>
          <a:noFill/>
        </a:ln>
        <a:effectLst/>
      </c:spPr>
    </c:plotArea>
    <c:legend>
      <c:legendPos val="r"/>
      <c:layout>
        <c:manualLayout>
          <c:xMode val="edge"/>
          <c:yMode val="edge"/>
          <c:x val="0.6273995578129401"/>
          <c:y val="6.8943308252140956E-2"/>
          <c:w val="0.33018062733459552"/>
          <c:h val="0.32780219243565356"/>
        </c:manualLayout>
      </c:layout>
      <c:overlay val="0"/>
      <c:spPr>
        <a:noFill/>
        <a:ln>
          <a:solidFill>
            <a:srgbClr val="404B5B"/>
          </a:solidFill>
        </a:ln>
        <a:effectLst/>
      </c:spPr>
      <c:txPr>
        <a:bodyPr rot="0" spcFirstLastPara="1" vertOverflow="ellipsis" vert="horz" wrap="square" anchor="ctr" anchorCtr="1"/>
        <a:lstStyle/>
        <a:p>
          <a:pPr>
            <a:defRPr sz="8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6.6316241976187698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0.21956319683249159</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6.7082250568568647E-2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0.70032914180019112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6.7082250568568647E-2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0.24061710741971698</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7.4554409738103899E-2</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709455056"/>
        <c:axId val="17094479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7.4426415691095604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7.2684342159199211</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Q15. Were you involved as much as you wanted to be in agreeing what care you will receive?</c:v>
                  </c:pt>
                </c15:dlblRangeCache>
              </c15:datalabelsRange>
            </c:ext>
          </c:extLst>
        </c:ser>
        <c:dLbls>
          <c:showLegendKey val="0"/>
          <c:showVal val="0"/>
          <c:showCatName val="0"/>
          <c:showSerName val="0"/>
          <c:showPercent val="0"/>
          <c:showBubbleSize val="0"/>
        </c:dLbls>
        <c:axId val="1709448528"/>
        <c:axId val="1709445264"/>
      </c:scatterChart>
      <c:catAx>
        <c:axId val="1709455056"/>
        <c:scaling>
          <c:orientation val="minMax"/>
        </c:scaling>
        <c:delete val="1"/>
        <c:axPos val="l"/>
        <c:numFmt formatCode="General" sourceLinked="1"/>
        <c:majorTickMark val="out"/>
        <c:minorTickMark val="none"/>
        <c:tickLblPos val="nextTo"/>
        <c:crossAx val="1709447984"/>
        <c:crosses val="autoZero"/>
        <c:auto val="1"/>
        <c:lblAlgn val="ctr"/>
        <c:lblOffset val="100"/>
        <c:noMultiLvlLbl val="0"/>
      </c:catAx>
      <c:valAx>
        <c:axId val="17094479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09455056"/>
        <c:crosses val="autoZero"/>
        <c:crossBetween val="between"/>
      </c:valAx>
      <c:valAx>
        <c:axId val="1709445264"/>
        <c:scaling>
          <c:orientation val="minMax"/>
          <c:min val="0"/>
        </c:scaling>
        <c:delete val="1"/>
        <c:axPos val="r"/>
        <c:numFmt formatCode="#;;0" sourceLinked="0"/>
        <c:majorTickMark val="out"/>
        <c:minorTickMark val="none"/>
        <c:tickLblPos val="nextTo"/>
        <c:crossAx val="1709448528"/>
        <c:crosses val="max"/>
        <c:crossBetween val="midCat"/>
        <c:majorUnit val="1"/>
      </c:valAx>
      <c:valAx>
        <c:axId val="170944852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0944526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5.9517266771950004</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0.24126037142030654</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7.9203830669062114E-2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0.82687671164304355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7.9203830669062114E-2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1.9973130287644913E-2</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709449072"/>
        <c:axId val="170945179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6.9865705247937999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6.6856292351058908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Q16. Does this agreement on what care you will receive take into account your needs in other areas of your life?</c:v>
                  </c:pt>
                </c15:dlblRangeCache>
              </c15:datalabelsRange>
            </c:ext>
          </c:extLst>
        </c:ser>
        <c:dLbls>
          <c:showLegendKey val="0"/>
          <c:showVal val="0"/>
          <c:showCatName val="0"/>
          <c:showSerName val="0"/>
          <c:showPercent val="0"/>
          <c:showBubbleSize val="0"/>
        </c:dLbls>
        <c:axId val="1709451248"/>
        <c:axId val="1709453424"/>
      </c:scatterChart>
      <c:catAx>
        <c:axId val="1709449072"/>
        <c:scaling>
          <c:orientation val="minMax"/>
        </c:scaling>
        <c:delete val="1"/>
        <c:axPos val="l"/>
        <c:numFmt formatCode="General" sourceLinked="1"/>
        <c:majorTickMark val="out"/>
        <c:minorTickMark val="none"/>
        <c:tickLblPos val="nextTo"/>
        <c:crossAx val="1709451792"/>
        <c:crosses val="autoZero"/>
        <c:auto val="1"/>
        <c:lblAlgn val="ctr"/>
        <c:lblOffset val="100"/>
        <c:noMultiLvlLbl val="0"/>
      </c:catAx>
      <c:valAx>
        <c:axId val="170945179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09449072"/>
        <c:crosses val="autoZero"/>
        <c:crossBetween val="between"/>
      </c:valAx>
      <c:valAx>
        <c:axId val="1709453424"/>
        <c:scaling>
          <c:orientation val="minMax"/>
          <c:min val="0"/>
        </c:scaling>
        <c:delete val="1"/>
        <c:axPos val="r"/>
        <c:numFmt formatCode="#;;0" sourceLinked="0"/>
        <c:majorTickMark val="out"/>
        <c:minorTickMark val="none"/>
        <c:tickLblPos val="nextTo"/>
        <c:crossAx val="1709451248"/>
        <c:crosses val="max"/>
        <c:crossBetween val="midCat"/>
        <c:majorUnit val="1"/>
      </c:valAx>
      <c:valAx>
        <c:axId val="170945124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0945342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8962-4CCB-8BDA-63D9D91C59C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8962-4CCB-8BDA-63D9D91C59C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6.540365949098625</c:v>
                </c:pt>
                <c:pt idx="1">
                  <c:v>6.5721567240669696</c:v>
                </c:pt>
                <c:pt idx="2">
                  <c:v>6.6403242012966954</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8962-4CCB-8BDA-63D9D91C59C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6.6270301120025206</c:v>
                </c:pt>
                <c:pt idx="4">
                  <c:v>6.6669136551785293</c:v>
                </c:pt>
                <c:pt idx="5">
                  <c:v>6.7802498347394851</c:v>
                </c:pt>
                <c:pt idx="6">
                  <c:v>6.8493249183538847</c:v>
                </c:pt>
                <c:pt idx="7">
                  <c:v>6.8609459121696847</c:v>
                </c:pt>
                <c:pt idx="8">
                  <c:v>6.8655479449568402</c:v>
                </c:pt>
                <c:pt idx="9">
                  <c:v>6.8734255577401751</c:v>
                </c:pt>
                <c:pt idx="10">
                  <c:v>6.8798366886238949</c:v>
                </c:pt>
                <c:pt idx="11">
                  <c:v>6.902875615038365</c:v>
                </c:pt>
                <c:pt idx="12">
                  <c:v>6.9087041801501545</c:v>
                </c:pt>
                <c:pt idx="13">
                  <c:v>6.9413060818163146</c:v>
                </c:pt>
                <c:pt idx="14">
                  <c:v>6.9610261185116702</c:v>
                </c:pt>
                <c:pt idx="15">
                  <c:v>6.9840124927718552</c:v>
                </c:pt>
                <c:pt idx="16">
                  <c:v>7.00713366880204</c:v>
                </c:pt>
                <c:pt idx="17">
                  <c:v>7.022210195095445</c:v>
                </c:pt>
                <c:pt idx="18">
                  <c:v>7.0301784010741795</c:v>
                </c:pt>
                <c:pt idx="19">
                  <c:v>7.0533733578862901</c:v>
                </c:pt>
                <c:pt idx="20">
                  <c:v>7.0550885054386043</c:v>
                </c:pt>
                <c:pt idx="21">
                  <c:v>7.0593408547264005</c:v>
                </c:pt>
                <c:pt idx="22">
                  <c:v>7.0605903229253348</c:v>
                </c:pt>
                <c:pt idx="23">
                  <c:v>7.0705340447091505</c:v>
                </c:pt>
                <c:pt idx="24">
                  <c:v>7.0754702276626507</c:v>
                </c:pt>
                <c:pt idx="25">
                  <c:v>7.1018843403320551</c:v>
                </c:pt>
                <c:pt idx="26">
                  <c:v>7.1083327385483299</c:v>
                </c:pt>
                <c:pt idx="27">
                  <c:v>7.1084892765395455</c:v>
                </c:pt>
                <c:pt idx="28">
                  <c:v>7.1224335562273549</c:v>
                </c:pt>
                <c:pt idx="29">
                  <c:v>7.1303761867440496</c:v>
                </c:pt>
                <c:pt idx="30">
                  <c:v>7.1528905071664051</c:v>
                </c:pt>
                <c:pt idx="31">
                  <c:v>7.1550776896748349</c:v>
                </c:pt>
                <c:pt idx="32">
                  <c:v>7.1627058274432702</c:v>
                </c:pt>
                <c:pt idx="33">
                  <c:v>7.1787628766704294</c:v>
                </c:pt>
                <c:pt idx="34">
                  <c:v>7.1922316583089598</c:v>
                </c:pt>
                <c:pt idx="35">
                  <c:v>7.2717175900984454</c:v>
                </c:pt>
                <c:pt idx="36">
                  <c:v>7.3073321298005354</c:v>
                </c:pt>
                <c:pt idx="37">
                  <c:v>7.3401210846541147</c:v>
                </c:pt>
                <c:pt idx="38">
                  <c:v>7.4092588386790652</c:v>
                </c:pt>
                <c:pt idx="39">
                  <c:v>7.4628696703944097</c:v>
                </c:pt>
                <c:pt idx="40">
                  <c:v>7.4649591637637549</c:v>
                </c:pt>
                <c:pt idx="41">
                  <c:v>7.4708119660886547</c:v>
                </c:pt>
                <c:pt idx="42">
                  <c:v>7.4927827975637307</c:v>
                </c:pt>
                <c:pt idx="43">
                  <c:v>7.5454932718170653</c:v>
                </c:pt>
                <c:pt idx="44">
                  <c:v>7.55142623957952</c:v>
                </c:pt>
                <c:pt idx="45">
                  <c:v>7.6062322475994346</c:v>
                </c:pt>
                <c:pt idx="46">
                  <c:v>7.61682691530764</c:v>
                </c:pt>
                <c:pt idx="47">
                  <c:v>7.6401521882307559</c:v>
                </c:pt>
                <c:pt idx="48">
                  <c:v>7.655453487986045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8962-4CCB-8BDA-63D9D91C59C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7.6851466382436797</c:v>
                </c:pt>
                <c:pt idx="50">
                  <c:v>7.7638297277009993</c:v>
                </c:pt>
                <c:pt idx="51">
                  <c:v>7.7718936827559597</c:v>
                </c:pt>
                <c:pt idx="52">
                  <c:v>7.7735226291340851</c:v>
                </c:pt>
                <c:pt idx="53">
                  <c:v>#N/A</c:v>
                </c:pt>
              </c:numCache>
            </c:numRef>
          </c:val>
          <c:extLst xmlns:c16r2="http://schemas.microsoft.com/office/drawing/2015/06/chart">
            <c:ext xmlns:c16="http://schemas.microsoft.com/office/drawing/2014/chart" uri="{C3380CC4-5D6E-409C-BE32-E72D297353CC}">
              <c16:uniqueId val="{00000004-8962-4CCB-8BDA-63D9D91C59C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7.7785250815826448</c:v>
                </c:pt>
              </c:numCache>
            </c:numRef>
          </c:val>
          <c:extLst xmlns:c16r2="http://schemas.microsoft.com/office/drawing/2015/06/chart">
            <c:ext xmlns:c16="http://schemas.microsoft.com/office/drawing/2014/chart" uri="{C3380CC4-5D6E-409C-BE32-E72D297353CC}">
              <c16:uniqueId val="{00000005-8962-4CCB-8BDA-63D9D91C59C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8962-4CCB-8BDA-63D9D91C59C7}"/>
            </c:ext>
          </c:extLst>
        </c:ser>
        <c:dLbls>
          <c:showLegendKey val="0"/>
          <c:showVal val="0"/>
          <c:showCatName val="0"/>
          <c:showSerName val="0"/>
          <c:showPercent val="0"/>
          <c:showBubbleSize val="0"/>
        </c:dLbls>
        <c:gapWidth val="50"/>
        <c:overlap val="100"/>
        <c:axId val="1709460496"/>
        <c:axId val="17094458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Your Trust</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7.4092588386790652</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8962-4CCB-8BDA-63D9D91C59C7}"/>
            </c:ext>
          </c:extLst>
        </c:ser>
        <c:dLbls>
          <c:showLegendKey val="0"/>
          <c:showVal val="0"/>
          <c:showCatName val="0"/>
          <c:showSerName val="0"/>
          <c:showPercent val="0"/>
          <c:showBubbleSize val="0"/>
        </c:dLbls>
        <c:gapWidth val="0"/>
        <c:overlap val="-100"/>
        <c:axId val="1709449616"/>
        <c:axId val="1709456144"/>
      </c:barChart>
      <c:catAx>
        <c:axId val="1709460496"/>
        <c:scaling>
          <c:orientation val="minMax"/>
        </c:scaling>
        <c:delete val="1"/>
        <c:axPos val="b"/>
        <c:numFmt formatCode="General" sourceLinked="1"/>
        <c:majorTickMark val="none"/>
        <c:minorTickMark val="none"/>
        <c:tickLblPos val="nextTo"/>
        <c:crossAx val="1709445808"/>
        <c:crosses val="autoZero"/>
        <c:auto val="1"/>
        <c:lblAlgn val="ctr"/>
        <c:lblOffset val="100"/>
        <c:noMultiLvlLbl val="0"/>
      </c:catAx>
      <c:valAx>
        <c:axId val="17094458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09460496"/>
        <c:crosses val="autoZero"/>
        <c:crossBetween val="between"/>
      </c:valAx>
      <c:valAx>
        <c:axId val="1709456144"/>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09449616"/>
        <c:crosses val="max"/>
        <c:crossBetween val="between"/>
      </c:valAx>
      <c:catAx>
        <c:axId val="1709449616"/>
        <c:scaling>
          <c:orientation val="minMax"/>
        </c:scaling>
        <c:delete val="1"/>
        <c:axPos val="b"/>
        <c:numFmt formatCode="General" sourceLinked="1"/>
        <c:majorTickMark val="out"/>
        <c:minorTickMark val="none"/>
        <c:tickLblPos val="nextTo"/>
        <c:crossAx val="1709456144"/>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5.7104418901078304</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0.13403837252292128</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0.12987386261262568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1.3558646284952403</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0.12987386261262568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0.15050678076629698</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09456688"/>
        <c:axId val="17094572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6.85590390753464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6.6522864394909966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121D577-9132-4B94-B04A-931498B7AD7E}"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Q17. In the last 12 months, have you had a specific meeting with someone from NHS mental health services to discuss how your care is working?</c:v>
                  </c:pt>
                </c15:dlblRangeCache>
              </c15:datalabelsRange>
            </c:ext>
          </c:extLst>
        </c:ser>
        <c:dLbls>
          <c:showLegendKey val="0"/>
          <c:showVal val="0"/>
          <c:showCatName val="0"/>
          <c:showSerName val="0"/>
          <c:showPercent val="0"/>
          <c:showBubbleSize val="0"/>
        </c:dLbls>
        <c:axId val="1709452880"/>
        <c:axId val="1709452336"/>
      </c:scatterChart>
      <c:catAx>
        <c:axId val="1709456688"/>
        <c:scaling>
          <c:orientation val="minMax"/>
        </c:scaling>
        <c:delete val="1"/>
        <c:axPos val="l"/>
        <c:numFmt formatCode="General" sourceLinked="1"/>
        <c:majorTickMark val="out"/>
        <c:minorTickMark val="none"/>
        <c:tickLblPos val="nextTo"/>
        <c:crossAx val="1709457232"/>
        <c:crosses val="autoZero"/>
        <c:auto val="1"/>
        <c:lblAlgn val="ctr"/>
        <c:lblOffset val="100"/>
        <c:noMultiLvlLbl val="0"/>
      </c:catAx>
      <c:valAx>
        <c:axId val="17094572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09456688"/>
        <c:crosses val="autoZero"/>
        <c:crossBetween val="between"/>
      </c:valAx>
      <c:valAx>
        <c:axId val="1709452336"/>
        <c:scaling>
          <c:orientation val="minMax"/>
          <c:min val="0"/>
        </c:scaling>
        <c:delete val="1"/>
        <c:axPos val="r"/>
        <c:numFmt formatCode="#;;0" sourceLinked="0"/>
        <c:majorTickMark val="out"/>
        <c:minorTickMark val="none"/>
        <c:tickLblPos val="nextTo"/>
        <c:crossAx val="1709452880"/>
        <c:crosses val="max"/>
        <c:crossBetween val="midCat"/>
        <c:majorUnit val="1"/>
      </c:valAx>
      <c:valAx>
        <c:axId val="1709452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094523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6.8798577091067701</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0.29043812667526847</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8.3958232522515885E-2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0.87651198985122925</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8.3958232522515885E-2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0.20451168544287057</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709453968"/>
        <c:axId val="17094545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7.9626137698234896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7.6925100632301717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7AC00033-D9FB-4A8F-8E30-5D43D1F9A8A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Q18. Did you feel that decisions were made together by you and the person you saw during this discussion? </c:v>
                  </c:pt>
                </c15:dlblRangeCache>
              </c15:datalabelsRange>
            </c:ext>
          </c:extLst>
        </c:ser>
        <c:dLbls>
          <c:showLegendKey val="0"/>
          <c:showVal val="0"/>
          <c:showCatName val="0"/>
          <c:showSerName val="0"/>
          <c:showPercent val="0"/>
          <c:showBubbleSize val="0"/>
        </c:dLbls>
        <c:axId val="1709457776"/>
        <c:axId val="1709455600"/>
      </c:scatterChart>
      <c:catAx>
        <c:axId val="1709453968"/>
        <c:scaling>
          <c:orientation val="minMax"/>
        </c:scaling>
        <c:delete val="1"/>
        <c:axPos val="l"/>
        <c:numFmt formatCode="General" sourceLinked="1"/>
        <c:majorTickMark val="out"/>
        <c:minorTickMark val="none"/>
        <c:tickLblPos val="nextTo"/>
        <c:crossAx val="1709454512"/>
        <c:crosses val="autoZero"/>
        <c:auto val="1"/>
        <c:lblAlgn val="ctr"/>
        <c:lblOffset val="100"/>
        <c:noMultiLvlLbl val="0"/>
      </c:catAx>
      <c:valAx>
        <c:axId val="17094545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09453968"/>
        <c:crosses val="autoZero"/>
        <c:crossBetween val="between"/>
      </c:valAx>
      <c:valAx>
        <c:axId val="1709455600"/>
        <c:scaling>
          <c:orientation val="minMax"/>
          <c:min val="0"/>
        </c:scaling>
        <c:delete val="1"/>
        <c:axPos val="r"/>
        <c:numFmt formatCode="#;;0" sourceLinked="0"/>
        <c:majorTickMark val="out"/>
        <c:minorTickMark val="none"/>
        <c:tickLblPos val="nextTo"/>
        <c:crossAx val="1709457776"/>
        <c:crosses val="max"/>
        <c:crossBetween val="midCat"/>
        <c:majorUnit val="1"/>
      </c:valAx>
      <c:valAx>
        <c:axId val="170945777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0945560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F86-4DED-B37F-E821921B61B8}"/>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6.2416954544825902</c:v>
                </c:pt>
                <c:pt idx="1">
                  <c:v>6.3278124494650951</c:v>
                </c:pt>
                <c:pt idx="2">
                  <c:v>6.3614519326150596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F86-4DED-B37F-E821921B61B8}"/>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F86-4DED-B37F-E821921B61B8}"/>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6.4932906384718949</c:v>
                </c:pt>
                <c:pt idx="4">
                  <c:v>6.5368244440465197</c:v>
                </c:pt>
                <c:pt idx="5">
                  <c:v>6.5464477677419843</c:v>
                </c:pt>
                <c:pt idx="6">
                  <c:v>6.5572719083987598</c:v>
                </c:pt>
                <c:pt idx="7">
                  <c:v>6.5581929750958246</c:v>
                </c:pt>
                <c:pt idx="8">
                  <c:v>6.5732696650986906</c:v>
                </c:pt>
                <c:pt idx="9">
                  <c:v>6.5780575289851395</c:v>
                </c:pt>
                <c:pt idx="10">
                  <c:v>6.6028202973263195</c:v>
                </c:pt>
                <c:pt idx="11">
                  <c:v>6.7001851352971453</c:v>
                </c:pt>
                <c:pt idx="12">
                  <c:v>6.7038679050426655</c:v>
                </c:pt>
                <c:pt idx="13">
                  <c:v>6.70495643793525</c:v>
                </c:pt>
                <c:pt idx="14">
                  <c:v>6.7092585111992902</c:v>
                </c:pt>
                <c:pt idx="15">
                  <c:v>6.7273862592252005</c:v>
                </c:pt>
                <c:pt idx="16">
                  <c:v>6.7522105504244703</c:v>
                </c:pt>
                <c:pt idx="17">
                  <c:v>6.7548703337956049</c:v>
                </c:pt>
                <c:pt idx="18">
                  <c:v>6.7599070202700346</c:v>
                </c:pt>
                <c:pt idx="19">
                  <c:v>6.7730247144189351</c:v>
                </c:pt>
                <c:pt idx="20">
                  <c:v>6.8045561863779493</c:v>
                </c:pt>
                <c:pt idx="21">
                  <c:v>6.80497270864368</c:v>
                </c:pt>
                <c:pt idx="22">
                  <c:v>6.8104429253739802</c:v>
                </c:pt>
                <c:pt idx="23">
                  <c:v>6.8156203644414903</c:v>
                </c:pt>
                <c:pt idx="24">
                  <c:v>6.831492260023575</c:v>
                </c:pt>
                <c:pt idx="25">
                  <c:v>6.8364408862453301</c:v>
                </c:pt>
                <c:pt idx="26">
                  <c:v>6.841277813776415</c:v>
                </c:pt>
                <c:pt idx="27">
                  <c:v>6.8449333234159404</c:v>
                </c:pt>
                <c:pt idx="28">
                  <c:v>6.9053772638132402</c:v>
                </c:pt>
                <c:pt idx="29">
                  <c:v>6.9134963281550252</c:v>
                </c:pt>
                <c:pt idx="30">
                  <c:v>6.9173388566676204</c:v>
                </c:pt>
                <c:pt idx="31">
                  <c:v>6.9284759392082202</c:v>
                </c:pt>
                <c:pt idx="32">
                  <c:v>6.9364468901535599</c:v>
                </c:pt>
                <c:pt idx="33">
                  <c:v>6.9821423550894153</c:v>
                </c:pt>
                <c:pt idx="34">
                  <c:v>6.9870503976395248</c:v>
                </c:pt>
                <c:pt idx="35">
                  <c:v>6.9975560505179697</c:v>
                </c:pt>
                <c:pt idx="36">
                  <c:v>6.9979725928451897</c:v>
                </c:pt>
                <c:pt idx="37">
                  <c:v>7.0042395468731247</c:v>
                </c:pt>
                <c:pt idx="38">
                  <c:v>7.0221782643430046</c:v>
                </c:pt>
                <c:pt idx="39">
                  <c:v>7.1453928670938502</c:v>
                </c:pt>
                <c:pt idx="40">
                  <c:v>7.1511198254767656</c:v>
                </c:pt>
                <c:pt idx="41">
                  <c:v>7.1555376013488452</c:v>
                </c:pt>
                <c:pt idx="42">
                  <c:v>7.1741334515759601</c:v>
                </c:pt>
                <c:pt idx="43">
                  <c:v>7.19331526617683</c:v>
                </c:pt>
                <c:pt idx="44">
                  <c:v>7.2143679729581809</c:v>
                </c:pt>
                <c:pt idx="45">
                  <c:v>7.2733167090058801</c:v>
                </c:pt>
                <c:pt idx="46">
                  <c:v>7.2905072971690146</c:v>
                </c:pt>
                <c:pt idx="47">
                  <c:v>7.2990343653123197</c:v>
                </c:pt>
                <c:pt idx="48">
                  <c:v>7.3180211539629845</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F86-4DED-B37F-E821921B61B8}"/>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4-6F86-4DED-B37F-E821921B61B8}"/>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7.4726834926072652</c:v>
                </c:pt>
                <c:pt idx="50">
                  <c:v>7.47522294933475</c:v>
                </c:pt>
                <c:pt idx="51">
                  <c:v>7.5688334949820693</c:v>
                </c:pt>
                <c:pt idx="52">
                  <c:v>7.640782020562245</c:v>
                </c:pt>
                <c:pt idx="53">
                  <c:v>#N/A</c:v>
                </c:pt>
              </c:numCache>
            </c:numRef>
          </c:val>
          <c:extLst xmlns:c16r2="http://schemas.microsoft.com/office/drawing/2015/06/chart">
            <c:ext xmlns:c16="http://schemas.microsoft.com/office/drawing/2014/chart" uri="{C3380CC4-5D6E-409C-BE32-E72D297353CC}">
              <c16:uniqueId val="{00000005-6F86-4DED-B37F-E821921B61B8}"/>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7.78461342747448</c:v>
                </c:pt>
              </c:numCache>
            </c:numRef>
          </c:val>
          <c:extLst xmlns:c16r2="http://schemas.microsoft.com/office/drawing/2015/06/chart">
            <c:ext xmlns:c16="http://schemas.microsoft.com/office/drawing/2014/chart" uri="{C3380CC4-5D6E-409C-BE32-E72D297353CC}">
              <c16:uniqueId val="{00000006-6F86-4DED-B37F-E821921B61B8}"/>
            </c:ext>
          </c:extLst>
        </c:ser>
        <c:dLbls>
          <c:showLegendKey val="0"/>
          <c:showVal val="0"/>
          <c:showCatName val="0"/>
          <c:showSerName val="0"/>
          <c:showPercent val="0"/>
          <c:showBubbleSize val="0"/>
        </c:dLbls>
        <c:gapWidth val="50"/>
        <c:overlap val="100"/>
        <c:axId val="1709458320"/>
        <c:axId val="170945995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Your Trust</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6.7038679050426655</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F86-4DED-B37F-E821921B61B8}"/>
            </c:ext>
          </c:extLst>
        </c:ser>
        <c:dLbls>
          <c:showLegendKey val="0"/>
          <c:showVal val="0"/>
          <c:showCatName val="0"/>
          <c:showSerName val="0"/>
          <c:showPercent val="0"/>
          <c:showBubbleSize val="0"/>
        </c:dLbls>
        <c:gapWidth val="0"/>
        <c:overlap val="-100"/>
        <c:axId val="1718491664"/>
        <c:axId val="1718491120"/>
      </c:barChart>
      <c:catAx>
        <c:axId val="1709458320"/>
        <c:scaling>
          <c:orientation val="minMax"/>
        </c:scaling>
        <c:delete val="1"/>
        <c:axPos val="b"/>
        <c:numFmt formatCode="General" sourceLinked="1"/>
        <c:majorTickMark val="none"/>
        <c:minorTickMark val="none"/>
        <c:tickLblPos val="nextTo"/>
        <c:crossAx val="1709459952"/>
        <c:crosses val="autoZero"/>
        <c:auto val="1"/>
        <c:lblAlgn val="ctr"/>
        <c:lblOffset val="100"/>
        <c:noMultiLvlLbl val="0"/>
      </c:catAx>
      <c:valAx>
        <c:axId val="17094599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09458320"/>
        <c:crosses val="autoZero"/>
        <c:crossBetween val="between"/>
      </c:valAx>
      <c:valAx>
        <c:axId val="171849112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8491664"/>
        <c:crosses val="max"/>
        <c:crossBetween val="between"/>
      </c:valAx>
      <c:catAx>
        <c:axId val="1718491664"/>
        <c:scaling>
          <c:orientation val="minMax"/>
        </c:scaling>
        <c:delete val="1"/>
        <c:axPos val="b"/>
        <c:numFmt formatCode="General" sourceLinked="1"/>
        <c:majorTickMark val="out"/>
        <c:minorTickMark val="none"/>
        <c:tickLblPos val="nextTo"/>
        <c:crossAx val="171849112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6.0508888263941403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0.38429266524963701</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0.1446621169904887</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1.5102518979948689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0.14466211699048692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0.45830247873990793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18488944"/>
        <c:axId val="171848513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7.1687466651351297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7.3349695576317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D3DD8E0-D64E-4512-9345-D98B1E5AD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Q19. Would you know who to contact out of office hours within the NHS if you had a crisis? (This should be a person or team within NHS mental health services).</c:v>
                  </c:pt>
                </c15:dlblRangeCache>
              </c15:datalabelsRange>
            </c:ext>
          </c:extLst>
        </c:ser>
        <c:dLbls>
          <c:showLegendKey val="0"/>
          <c:showVal val="0"/>
          <c:showCatName val="0"/>
          <c:showSerName val="0"/>
          <c:showPercent val="0"/>
          <c:showBubbleSize val="0"/>
        </c:dLbls>
        <c:axId val="1718486224"/>
        <c:axId val="1718494928"/>
      </c:scatterChart>
      <c:catAx>
        <c:axId val="1718488944"/>
        <c:scaling>
          <c:orientation val="minMax"/>
        </c:scaling>
        <c:delete val="1"/>
        <c:axPos val="l"/>
        <c:numFmt formatCode="General" sourceLinked="1"/>
        <c:majorTickMark val="out"/>
        <c:minorTickMark val="none"/>
        <c:tickLblPos val="nextTo"/>
        <c:crossAx val="1718485136"/>
        <c:crosses val="autoZero"/>
        <c:auto val="1"/>
        <c:lblAlgn val="ctr"/>
        <c:lblOffset val="100"/>
        <c:noMultiLvlLbl val="0"/>
      </c:catAx>
      <c:valAx>
        <c:axId val="171848513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8488944"/>
        <c:crosses val="autoZero"/>
        <c:crossBetween val="between"/>
      </c:valAx>
      <c:valAx>
        <c:axId val="1718494928"/>
        <c:scaling>
          <c:orientation val="minMax"/>
          <c:min val="0"/>
        </c:scaling>
        <c:delete val="1"/>
        <c:axPos val="r"/>
        <c:numFmt formatCode="#;;0" sourceLinked="0"/>
        <c:majorTickMark val="out"/>
        <c:minorTickMark val="none"/>
        <c:tickLblPos val="nextTo"/>
        <c:crossAx val="1718486224"/>
        <c:crosses val="max"/>
        <c:crossBetween val="midCat"/>
        <c:majorUnit val="1"/>
      </c:valAx>
      <c:valAx>
        <c:axId val="17184862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1849492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5.0973698722899003</c:v>
                </c:pt>
              </c:numCache>
            </c:numRef>
          </c:val>
          <c:extLst xmlns:c16r2="http://schemas.microsoft.com/office/drawing/2015/06/chart">
            <c:ext xmlns:c16="http://schemas.microsoft.com/office/drawing/2014/chart" uri="{C3380CC4-5D6E-409C-BE32-E72D297353CC}">
              <c16:uniqueId val="{00000000-2615-48FB-A20C-204DBD5E11B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0.22418368580516823</c:v>
                </c:pt>
              </c:numCache>
            </c:numRef>
          </c:val>
          <c:extLst xmlns:c16r2="http://schemas.microsoft.com/office/drawing/2015/06/chart">
            <c:ext xmlns:c16="http://schemas.microsoft.com/office/drawing/2014/chart" uri="{C3380CC4-5D6E-409C-BE32-E72D297353CC}">
              <c16:uniqueId val="{00000001-2615-48FB-A20C-204DBD5E11B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0.42773803619667206</c:v>
                </c:pt>
              </c:numCache>
            </c:numRef>
          </c:val>
          <c:extLst xmlns:c16r2="http://schemas.microsoft.com/office/drawing/2015/06/chart">
            <c:ext xmlns:c16="http://schemas.microsoft.com/office/drawing/2014/chart" uri="{C3380CC4-5D6E-409C-BE32-E72D297353CC}">
              <c16:uniqueId val="{00000002-2615-48FB-A20C-204DBD5E11B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0.11925016649710152</c:v>
                </c:pt>
              </c:numCache>
            </c:numRef>
          </c:val>
          <c:extLst xmlns:c16r2="http://schemas.microsoft.com/office/drawing/2015/06/chart">
            <c:ext xmlns:c16="http://schemas.microsoft.com/office/drawing/2014/chart" uri="{C3380CC4-5D6E-409C-BE32-E72D297353CC}">
              <c16:uniqueId val="{00000003-2615-48FB-A20C-204DBD5E11B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1.2449547541205579</c:v>
                </c:pt>
              </c:numCache>
            </c:numRef>
          </c:val>
          <c:extLst xmlns:c16r2="http://schemas.microsoft.com/office/drawing/2015/06/chart">
            <c:ext xmlns:c16="http://schemas.microsoft.com/office/drawing/2014/chart" uri="{C3380CC4-5D6E-409C-BE32-E72D297353CC}">
              <c16:uniqueId val="{00000004-2615-48FB-A20C-204DBD5E11B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0.11925016649710152</c:v>
                </c:pt>
              </c:numCache>
            </c:numRef>
          </c:val>
          <c:extLst xmlns:c16r2="http://schemas.microsoft.com/office/drawing/2015/06/chart">
            <c:ext xmlns:c16="http://schemas.microsoft.com/office/drawing/2014/chart" uri="{C3380CC4-5D6E-409C-BE32-E72D297353CC}">
              <c16:uniqueId val="{00000005-2615-48FB-A20C-204DBD5E11B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0.19812423685719871</c:v>
                </c:pt>
              </c:numCache>
            </c:numRef>
          </c:val>
          <c:extLst xmlns:c16r2="http://schemas.microsoft.com/office/drawing/2015/06/chart">
            <c:ext xmlns:c16="http://schemas.microsoft.com/office/drawing/2014/chart" uri="{C3380CC4-5D6E-409C-BE32-E72D297353CC}">
              <c16:uniqueId val="{00000006-2615-48FB-A20C-204DBD5E11B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2615-48FB-A20C-204DBD5E11B4}"/>
            </c:ext>
          </c:extLst>
        </c:ser>
        <c:dLbls>
          <c:showLegendKey val="0"/>
          <c:showVal val="0"/>
          <c:showCatName val="0"/>
          <c:showSerName val="0"/>
          <c:showPercent val="0"/>
          <c:showBubbleSize val="0"/>
        </c:dLbls>
        <c:gapWidth val="0"/>
        <c:overlap val="100"/>
        <c:axId val="1718498736"/>
        <c:axId val="17184938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6.2389891449502004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2615-48FB-A20C-204DBD5E11B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2615-48FB-A20C-204DBD5E11B4}"/>
              </c:ext>
            </c:extLst>
          </c:dPt>
          <c:xVal>
            <c:numRef>
              <c:f>Sheet1!$B$12</c:f>
              <c:numCache>
                <c:formatCode>0.0</c:formatCode>
                <c:ptCount val="1"/>
                <c:pt idx="0">
                  <c:v>6.4910191378491229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2615-48FB-A20C-204DBD5E11B4}"/>
            </c:ext>
          </c:extLst>
        </c:ser>
        <c:ser>
          <c:idx val="9"/>
          <c:order val="10"/>
          <c:tx>
            <c:v>label</c:v>
          </c:tx>
          <c:spPr>
            <a:ln w="25400" cap="rnd">
              <a:noFill/>
              <a:round/>
            </a:ln>
            <a:effectLst/>
          </c:spPr>
          <c:marker>
            <c:symbol val="none"/>
          </c:marker>
          <c:dLbls>
            <c:dLbl>
              <c:idx val="0"/>
              <c:tx>
                <c:rich>
                  <a:bodyPr/>
                  <a:lstStyle/>
                  <a:p>
                    <a:fld id="{A479B428-7263-46C7-97F5-89E3DEA626E4}"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2615-48FB-A20C-204DBD5E11B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2615-48FB-A20C-204DBD5E11B4}"/>
            </c:ext>
            <c:ext xmlns:c15="http://schemas.microsoft.com/office/drawing/2012/chart" uri="{02D57815-91ED-43cb-92C2-25804820EDAC}">
              <c15:datalabelsRange>
                <c15:f>Sheet1!$B$1</c15:f>
                <c15:dlblRangeCache>
                  <c:ptCount val="1"/>
                  <c:pt idx="0">
                    <c:v>Q20. Thinking about the last time you tried to contact this person or team, did you get the help you needed?</c:v>
                  </c:pt>
                </c15:dlblRangeCache>
              </c15:datalabelsRange>
            </c:ext>
          </c:extLst>
        </c:ser>
        <c:dLbls>
          <c:showLegendKey val="0"/>
          <c:showVal val="0"/>
          <c:showCatName val="0"/>
          <c:showSerName val="0"/>
          <c:showPercent val="0"/>
          <c:showBubbleSize val="0"/>
        </c:dLbls>
        <c:axId val="1718485680"/>
        <c:axId val="1718494384"/>
      </c:scatterChart>
      <c:catAx>
        <c:axId val="1718498736"/>
        <c:scaling>
          <c:orientation val="minMax"/>
        </c:scaling>
        <c:delete val="1"/>
        <c:axPos val="l"/>
        <c:numFmt formatCode="General" sourceLinked="1"/>
        <c:majorTickMark val="out"/>
        <c:minorTickMark val="none"/>
        <c:tickLblPos val="nextTo"/>
        <c:crossAx val="1718493840"/>
        <c:crosses val="autoZero"/>
        <c:auto val="1"/>
        <c:lblAlgn val="ctr"/>
        <c:lblOffset val="100"/>
        <c:noMultiLvlLbl val="0"/>
      </c:catAx>
      <c:valAx>
        <c:axId val="17184938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8498736"/>
        <c:crosses val="autoZero"/>
        <c:crossBetween val="between"/>
      </c:valAx>
      <c:valAx>
        <c:axId val="1718494384"/>
        <c:scaling>
          <c:orientation val="minMax"/>
          <c:min val="0"/>
        </c:scaling>
        <c:delete val="1"/>
        <c:axPos val="r"/>
        <c:numFmt formatCode="#;;0" sourceLinked="0"/>
        <c:majorTickMark val="out"/>
        <c:minorTickMark val="none"/>
        <c:tickLblPos val="nextTo"/>
        <c:crossAx val="1718485680"/>
        <c:crosses val="max"/>
        <c:crossBetween val="midCat"/>
        <c:majorUnit val="1"/>
      </c:valAx>
      <c:valAx>
        <c:axId val="171848568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1849438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C39-472D-A81F-C39B1FCC9A5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6.3708376866755865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C39-472D-A81F-C39B1FCC9A5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6.5361114143177899</c:v>
                </c:pt>
                <c:pt idx="2">
                  <c:v>6.5856211380155827</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C39-472D-A81F-C39B1FCC9A5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6.6061590131835564</c:v>
                </c:pt>
                <c:pt idx="4">
                  <c:v>6.6269615799633668</c:v>
                </c:pt>
                <c:pt idx="5">
                  <c:v>6.6944388024905441</c:v>
                </c:pt>
                <c:pt idx="6">
                  <c:v>6.6952363143029965</c:v>
                </c:pt>
                <c:pt idx="7">
                  <c:v>6.70182915687215</c:v>
                </c:pt>
                <c:pt idx="8">
                  <c:v>6.718383551497916</c:v>
                </c:pt>
                <c:pt idx="9">
                  <c:v>6.7211438691256937</c:v>
                </c:pt>
                <c:pt idx="10">
                  <c:v>6.7254060676570502</c:v>
                </c:pt>
                <c:pt idx="11">
                  <c:v>6.7564678054998772</c:v>
                </c:pt>
                <c:pt idx="12">
                  <c:v>6.8129760578368739</c:v>
                </c:pt>
                <c:pt idx="13">
                  <c:v>6.8277390825123234</c:v>
                </c:pt>
                <c:pt idx="14">
                  <c:v>6.8628316736932691</c:v>
                </c:pt>
                <c:pt idx="15">
                  <c:v>6.9151312029908993</c:v>
                </c:pt>
                <c:pt idx="16">
                  <c:v>6.9329689146825606</c:v>
                </c:pt>
                <c:pt idx="17">
                  <c:v>6.9461983401999801</c:v>
                </c:pt>
                <c:pt idx="18">
                  <c:v>6.9709386427904034</c:v>
                </c:pt>
                <c:pt idx="19">
                  <c:v>6.9725406703266666</c:v>
                </c:pt>
                <c:pt idx="20">
                  <c:v>6.9918508153179895</c:v>
                </c:pt>
                <c:pt idx="21">
                  <c:v>7.0045765733699668</c:v>
                </c:pt>
                <c:pt idx="22">
                  <c:v>7.0229443530871301</c:v>
                </c:pt>
                <c:pt idx="23">
                  <c:v>7.0458918251602691</c:v>
                </c:pt>
                <c:pt idx="24">
                  <c:v>7.0536445056511932</c:v>
                </c:pt>
                <c:pt idx="25">
                  <c:v>7.0602517147502608</c:v>
                </c:pt>
                <c:pt idx="26">
                  <c:v>7.0624674296355332</c:v>
                </c:pt>
                <c:pt idx="27">
                  <c:v>7.072870781095113</c:v>
                </c:pt>
                <c:pt idx="28">
                  <c:v>7.1149104292507959</c:v>
                </c:pt>
                <c:pt idx="29">
                  <c:v>7.1151481400624732</c:v>
                </c:pt>
                <c:pt idx="30">
                  <c:v>7.1186606694313701</c:v>
                </c:pt>
                <c:pt idx="31">
                  <c:v>7.1331411520603032</c:v>
                </c:pt>
                <c:pt idx="32">
                  <c:v>7.1387705838441429</c:v>
                </c:pt>
                <c:pt idx="33">
                  <c:v>7.1502581483249505</c:v>
                </c:pt>
                <c:pt idx="34">
                  <c:v>7.1537756881803061</c:v>
                </c:pt>
                <c:pt idx="35">
                  <c:v>7.1651354809717569</c:v>
                </c:pt>
                <c:pt idx="36">
                  <c:v>7.2205871656043463</c:v>
                </c:pt>
                <c:pt idx="37">
                  <c:v>7.224467608545603</c:v>
                </c:pt>
                <c:pt idx="38">
                  <c:v>7.2325120856062028</c:v>
                </c:pt>
                <c:pt idx="39">
                  <c:v>7.2594448760248405</c:v>
                </c:pt>
                <c:pt idx="40">
                  <c:v>7.2659236202427637</c:v>
                </c:pt>
                <c:pt idx="41">
                  <c:v>7.3374640013968344</c:v>
                </c:pt>
                <c:pt idx="42">
                  <c:v>7.3445677869961372</c:v>
                </c:pt>
                <c:pt idx="43">
                  <c:v>7.3579714192473338</c:v>
                </c:pt>
                <c:pt idx="44">
                  <c:v>7.3676335430001201</c:v>
                </c:pt>
                <c:pt idx="45">
                  <c:v>7.4083577637615194</c:v>
                </c:pt>
                <c:pt idx="46">
                  <c:v>7.4260104816741643</c:v>
                </c:pt>
                <c:pt idx="47">
                  <c:v>7.4716527067851226</c:v>
                </c:pt>
                <c:pt idx="48">
                  <c:v>7.4792057665108027</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C39-472D-A81F-C39B1FCC9A5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7.54698607113977</c:v>
                </c:pt>
                <c:pt idx="50">
                  <c:v>7.5474989738059231</c:v>
                </c:pt>
                <c:pt idx="51">
                  <c:v>7.5705299135175572</c:v>
                </c:pt>
                <c:pt idx="52">
                  <c:v>#N/A</c:v>
                </c:pt>
                <c:pt idx="53">
                  <c:v>#N/A</c:v>
                </c:pt>
              </c:numCache>
            </c:numRef>
          </c:val>
          <c:extLst xmlns:c16r2="http://schemas.microsoft.com/office/drawing/2015/06/chart">
            <c:ext xmlns:c16="http://schemas.microsoft.com/office/drawing/2014/chart" uri="{C3380CC4-5D6E-409C-BE32-E72D297353CC}">
              <c16:uniqueId val="{00000004-6C39-472D-A81F-C39B1FCC9A5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7.7715908030514464</c:v>
                </c:pt>
                <c:pt idx="53">
                  <c:v>7.8641472788309459</c:v>
                </c:pt>
              </c:numCache>
            </c:numRef>
          </c:val>
          <c:extLst xmlns:c16r2="http://schemas.microsoft.com/office/drawing/2015/06/chart">
            <c:ext xmlns:c16="http://schemas.microsoft.com/office/drawing/2014/chart" uri="{C3380CC4-5D6E-409C-BE32-E72D297353CC}">
              <c16:uniqueId val="{00000005-6C39-472D-A81F-C39B1FCC9A5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6C39-472D-A81F-C39B1FCC9A53}"/>
            </c:ext>
          </c:extLst>
        </c:ser>
        <c:dLbls>
          <c:showLegendKey val="0"/>
          <c:showVal val="0"/>
          <c:showCatName val="0"/>
          <c:showSerName val="0"/>
          <c:showPercent val="0"/>
          <c:showBubbleSize val="0"/>
        </c:dLbls>
        <c:gapWidth val="50"/>
        <c:overlap val="100"/>
        <c:axId val="1718495472"/>
        <c:axId val="171849057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Your Trust</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7.1387705838441429</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C39-472D-A81F-C39B1FCC9A53}"/>
            </c:ext>
          </c:extLst>
        </c:ser>
        <c:dLbls>
          <c:showLegendKey val="0"/>
          <c:showVal val="0"/>
          <c:showCatName val="0"/>
          <c:showSerName val="0"/>
          <c:showPercent val="0"/>
          <c:showBubbleSize val="0"/>
        </c:dLbls>
        <c:gapWidth val="0"/>
        <c:overlap val="-100"/>
        <c:axId val="1718489488"/>
        <c:axId val="1718488400"/>
      </c:barChart>
      <c:catAx>
        <c:axId val="1718495472"/>
        <c:scaling>
          <c:orientation val="minMax"/>
        </c:scaling>
        <c:delete val="1"/>
        <c:axPos val="b"/>
        <c:numFmt formatCode="General" sourceLinked="1"/>
        <c:majorTickMark val="none"/>
        <c:minorTickMark val="none"/>
        <c:tickLblPos val="nextTo"/>
        <c:crossAx val="1718490576"/>
        <c:crosses val="autoZero"/>
        <c:auto val="1"/>
        <c:lblAlgn val="ctr"/>
        <c:lblOffset val="100"/>
        <c:noMultiLvlLbl val="0"/>
      </c:catAx>
      <c:valAx>
        <c:axId val="171849057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18495472"/>
        <c:crosses val="autoZero"/>
        <c:crossBetween val="between"/>
      </c:valAx>
      <c:valAx>
        <c:axId val="171848840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8489488"/>
        <c:crosses val="max"/>
        <c:crossBetween val="between"/>
      </c:valAx>
      <c:catAx>
        <c:axId val="1718489488"/>
        <c:scaling>
          <c:orientation val="minMax"/>
        </c:scaling>
        <c:delete val="1"/>
        <c:axPos val="b"/>
        <c:numFmt formatCode="General" sourceLinked="1"/>
        <c:majorTickMark val="out"/>
        <c:minorTickMark val="none"/>
        <c:tickLblPos val="nextTo"/>
        <c:crossAx val="171848840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7.2389436497131703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0.16902905291373749</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6.2386153580195725E-2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0.65130255807942472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6.2386153580195725E-2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9.6107464341216087E-2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18487856"/>
        <c:axId val="171849764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7.8930204690225896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7.7960101352468145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77333BF-B4EC-43B3-9BC6-E6D1BE8ECF6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Q22. Has the purpose of your medicines ever been discussed with you?</c:v>
                  </c:pt>
                </c15:dlblRangeCache>
              </c15:datalabelsRange>
            </c:ext>
          </c:extLst>
        </c:ser>
        <c:dLbls>
          <c:showLegendKey val="0"/>
          <c:showVal val="0"/>
          <c:showCatName val="0"/>
          <c:showSerName val="0"/>
          <c:showPercent val="0"/>
          <c:showBubbleSize val="0"/>
        </c:dLbls>
        <c:axId val="1718486768"/>
        <c:axId val="1718490032"/>
      </c:scatterChart>
      <c:catAx>
        <c:axId val="1718487856"/>
        <c:scaling>
          <c:orientation val="minMax"/>
        </c:scaling>
        <c:delete val="1"/>
        <c:axPos val="l"/>
        <c:numFmt formatCode="General" sourceLinked="1"/>
        <c:majorTickMark val="out"/>
        <c:minorTickMark val="none"/>
        <c:tickLblPos val="nextTo"/>
        <c:crossAx val="1718497648"/>
        <c:crosses val="autoZero"/>
        <c:auto val="1"/>
        <c:lblAlgn val="ctr"/>
        <c:lblOffset val="100"/>
        <c:noMultiLvlLbl val="0"/>
      </c:catAx>
      <c:valAx>
        <c:axId val="171849764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8487856"/>
        <c:crosses val="autoZero"/>
        <c:crossBetween val="between"/>
      </c:valAx>
      <c:valAx>
        <c:axId val="1718490032"/>
        <c:scaling>
          <c:orientation val="minMax"/>
          <c:min val="0"/>
        </c:scaling>
        <c:delete val="1"/>
        <c:axPos val="r"/>
        <c:numFmt formatCode="#;;0" sourceLinked="0"/>
        <c:majorTickMark val="out"/>
        <c:minorTickMark val="none"/>
        <c:tickLblPos val="nextTo"/>
        <c:crossAx val="1718486768"/>
        <c:crosses val="max"/>
        <c:crossBetween val="midCat"/>
        <c:majorUnit val="1"/>
      </c:valAx>
      <c:valAx>
        <c:axId val="171848676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1849003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91075844625805058"/>
          <c:h val="0.92510662881328687"/>
        </c:manualLayout>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5">
                  <a:lumMod val="50000"/>
                </a:schemeClr>
              </a:solidFill>
              <a:ln>
                <a:noFill/>
              </a:ln>
              <a:effectLst/>
            </c:spPr>
            <c:extLst xmlns:c16r2="http://schemas.microsoft.com/office/drawing/2015/06/chart">
              <c:ext xmlns:c16="http://schemas.microsoft.com/office/drawing/2014/chart" uri="{C3380CC4-5D6E-409C-BE32-E72D297353CC}">
                <c16:uniqueId val="{00000001-D664-40A0-B9DB-F3C1173A63CE}"/>
              </c:ext>
            </c:extLst>
          </c:dPt>
          <c:dPt>
            <c:idx val="1"/>
            <c:invertIfNegative val="0"/>
            <c:bubble3D val="0"/>
            <c:spPr>
              <a:solidFill>
                <a:srgbClr val="419999"/>
              </a:solidFill>
              <a:ln>
                <a:noFill/>
              </a:ln>
              <a:effectLst/>
            </c:spPr>
            <c:extLst xmlns:c16r2="http://schemas.microsoft.com/office/drawing/2015/06/chart">
              <c:ext xmlns:c16="http://schemas.microsoft.com/office/drawing/2014/chart" uri="{C3380CC4-5D6E-409C-BE32-E72D297353CC}">
                <c16:uniqueId val="{00000003-02EA-4678-8DEE-0434F0B495BA}"/>
              </c:ext>
            </c:extLst>
          </c:dPt>
          <c:dPt>
            <c:idx val="3"/>
            <c:invertIfNegative val="0"/>
            <c:bubble3D val="0"/>
            <c:spPr>
              <a:solidFill>
                <a:srgbClr val="D9D9D9"/>
              </a:solidFill>
              <a:ln>
                <a:noFill/>
              </a:ln>
              <a:effectLst/>
            </c:spPr>
            <c:extLst xmlns:c16r2="http://schemas.microsoft.com/office/drawing/2015/06/chart">
              <c:ext xmlns:c16="http://schemas.microsoft.com/office/drawing/2014/chart" uri="{C3380CC4-5D6E-409C-BE32-E72D297353CC}">
                <c16:uniqueId val="{00000003-50F5-4EC7-87C1-8D28B998F050}"/>
              </c:ext>
            </c:extLst>
          </c:dPt>
          <c:dLbls>
            <c:dLbl>
              <c:idx val="0"/>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64-40A0-B9DB-F3C1173A63CE}"/>
                </c:ext>
                <c:ext xmlns:c15="http://schemas.microsoft.com/office/drawing/2012/chart" uri="{CE6537A1-D6FC-4f65-9D91-7224C49458BB}">
                  <c15:spPr xmlns:c15="http://schemas.microsoft.com/office/drawing/2012/chart">
                    <a:prstGeom prst="rect">
                      <a:avLst/>
                    </a:prstGeom>
                  </c15:spPr>
                </c:ext>
              </c:extLst>
            </c:dLbl>
            <c:dLbl>
              <c:idx val="1"/>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2EA-4678-8DEE-0434F0B495BA}"/>
                </c:ext>
                <c:ext xmlns:c15="http://schemas.microsoft.com/office/drawing/2012/chart" uri="{CE6537A1-D6FC-4f65-9D91-7224C49458BB}">
                  <c15:spPr xmlns:c15="http://schemas.microsoft.com/office/drawing/2012/chart">
                    <a:prstGeom prst="rect">
                      <a:avLst/>
                    </a:prstGeom>
                  </c15:spPr>
                </c:ext>
              </c:extLst>
            </c:dLbl>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0.41978609625668445</c:v>
                </c:pt>
                <c:pt idx="1">
                  <c:v>0.57486631016042777</c:v>
                </c:pt>
                <c:pt idx="2">
                  <c:v>0</c:v>
                </c:pt>
                <c:pt idx="3">
                  <c:v>5.3475935828876994E-3</c:v>
                </c:pt>
              </c:numCache>
            </c:numRef>
          </c:val>
          <c:extLst xmlns:c16r2="http://schemas.microsoft.com/office/drawing/2015/06/chart">
            <c:ext xmlns:c16="http://schemas.microsoft.com/office/drawing/2014/chart" uri="{C3380CC4-5D6E-409C-BE32-E72D297353CC}">
              <c16:uniqueId val="{00000005-50F5-4EC7-87C1-8D28B998F050}"/>
            </c:ext>
          </c:extLst>
        </c:ser>
        <c:dLbls>
          <c:showLegendKey val="0"/>
          <c:showVal val="0"/>
          <c:showCatName val="0"/>
          <c:showSerName val="0"/>
          <c:showPercent val="0"/>
          <c:showBubbleSize val="0"/>
        </c:dLbls>
        <c:gapWidth val="15"/>
        <c:axId val="1593851680"/>
        <c:axId val="1593848960"/>
      </c:barChart>
      <c:catAx>
        <c:axId val="159385168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93848960"/>
        <c:crosses val="autoZero"/>
        <c:auto val="1"/>
        <c:lblAlgn val="ctr"/>
        <c:lblOffset val="100"/>
        <c:noMultiLvlLbl val="0"/>
      </c:catAx>
      <c:valAx>
        <c:axId val="1593848960"/>
        <c:scaling>
          <c:orientation val="minMax"/>
        </c:scaling>
        <c:delete val="1"/>
        <c:axPos val="t"/>
        <c:numFmt formatCode="0%" sourceLinked="1"/>
        <c:majorTickMark val="none"/>
        <c:minorTickMark val="none"/>
        <c:tickLblPos val="nextTo"/>
        <c:crossAx val="1593851680"/>
        <c:crosses val="autoZero"/>
        <c:crossBetween val="between"/>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5.1900067398731196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1.9869882420059604E-2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0.10863601690637115</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1.1341445441050659</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0.10863601690637115</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0.20113509367058224</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718499824"/>
        <c:axId val="171849220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5.8078603639660296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5.885584911252085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B786DAF-08AE-4DDA-96A0-F29F70943CF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Q23. Have the possible side effects of your medicines ever been discussed with you?</c:v>
                  </c:pt>
                </c15:dlblRangeCache>
              </c15:datalabelsRange>
            </c:ext>
          </c:extLst>
        </c:ser>
        <c:dLbls>
          <c:showLegendKey val="0"/>
          <c:showVal val="0"/>
          <c:showCatName val="0"/>
          <c:showSerName val="0"/>
          <c:showPercent val="0"/>
          <c:showBubbleSize val="0"/>
        </c:dLbls>
        <c:axId val="1718492752"/>
        <c:axId val="1718493296"/>
      </c:scatterChart>
      <c:catAx>
        <c:axId val="1718499824"/>
        <c:scaling>
          <c:orientation val="minMax"/>
        </c:scaling>
        <c:delete val="1"/>
        <c:axPos val="l"/>
        <c:numFmt formatCode="General" sourceLinked="1"/>
        <c:majorTickMark val="out"/>
        <c:minorTickMark val="none"/>
        <c:tickLblPos val="nextTo"/>
        <c:crossAx val="1718492208"/>
        <c:crosses val="autoZero"/>
        <c:auto val="1"/>
        <c:lblAlgn val="ctr"/>
        <c:lblOffset val="100"/>
        <c:noMultiLvlLbl val="0"/>
      </c:catAx>
      <c:valAx>
        <c:axId val="171849220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8499824"/>
        <c:crosses val="autoZero"/>
        <c:crossBetween val="between"/>
      </c:valAx>
      <c:valAx>
        <c:axId val="1718493296"/>
        <c:scaling>
          <c:orientation val="minMax"/>
          <c:min val="0"/>
        </c:scaling>
        <c:delete val="1"/>
        <c:axPos val="r"/>
        <c:numFmt formatCode="#;;0" sourceLinked="0"/>
        <c:majorTickMark val="out"/>
        <c:minorTickMark val="none"/>
        <c:tickLblPos val="nextTo"/>
        <c:crossAx val="1718492752"/>
        <c:crosses val="max"/>
        <c:crossBetween val="midCat"/>
        <c:majorUnit val="1"/>
      </c:valAx>
      <c:valAx>
        <c:axId val="1718492752"/>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18493296"/>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6.6409642006363496</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0.15458981239842728</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0.12050949035521885</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1.258101915841106</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0.12050949035521796</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0.28388920045899013</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718496016"/>
        <c:axId val="17184992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7.7154309185438104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7.5451144613105496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8E87821D-2508-4CEF-B0A0-662D001CA3E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Q26. In the last 12 months, has an NHS mental health worker checked with you about how you are getting on with your medicines? (That is, have your medicines been reviewed?).</c:v>
                  </c:pt>
                </c15:dlblRangeCache>
              </c15:datalabelsRange>
            </c:ext>
          </c:extLst>
        </c:ser>
        <c:dLbls>
          <c:showLegendKey val="0"/>
          <c:showVal val="0"/>
          <c:showCatName val="0"/>
          <c:showSerName val="0"/>
          <c:showPercent val="0"/>
          <c:showBubbleSize val="0"/>
        </c:dLbls>
        <c:axId val="1718496560"/>
        <c:axId val="1718497104"/>
      </c:scatterChart>
      <c:catAx>
        <c:axId val="1718496016"/>
        <c:scaling>
          <c:orientation val="minMax"/>
        </c:scaling>
        <c:delete val="1"/>
        <c:axPos val="l"/>
        <c:numFmt formatCode="General" sourceLinked="1"/>
        <c:majorTickMark val="out"/>
        <c:minorTickMark val="none"/>
        <c:tickLblPos val="nextTo"/>
        <c:crossAx val="1718499280"/>
        <c:crosses val="autoZero"/>
        <c:auto val="1"/>
        <c:lblAlgn val="ctr"/>
        <c:lblOffset val="100"/>
        <c:noMultiLvlLbl val="0"/>
      </c:catAx>
      <c:valAx>
        <c:axId val="17184992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8496016"/>
        <c:crosses val="autoZero"/>
        <c:crossBetween val="between"/>
      </c:valAx>
      <c:valAx>
        <c:axId val="1718497104"/>
        <c:scaling>
          <c:orientation val="minMax"/>
          <c:min val="0"/>
        </c:scaling>
        <c:delete val="1"/>
        <c:axPos val="r"/>
        <c:numFmt formatCode="#;;0" sourceLinked="0"/>
        <c:majorTickMark val="out"/>
        <c:minorTickMark val="none"/>
        <c:tickLblPos val="nextTo"/>
        <c:crossAx val="1718496560"/>
        <c:crosses val="max"/>
        <c:crossBetween val="midCat"/>
        <c:majorUnit val="1"/>
      </c:valAx>
      <c:valAx>
        <c:axId val="1718496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18497104"/>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66B6-448A-BCFA-6C47C6F88A9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6.7714561286631652</c:v>
                </c:pt>
                <c:pt idx="1">
                  <c:v>6.8120923432612797</c:v>
                </c:pt>
                <c:pt idx="2">
                  <c:v>6.8297114895844553</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66B6-448A-BCFA-6C47C6F88A9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6.9271302072432004</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66B6-448A-BCFA-6C47C6F88A99}"/>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6.9989613907798152</c:v>
                </c:pt>
                <c:pt idx="5">
                  <c:v>7.0236091620779249</c:v>
                </c:pt>
                <c:pt idx="6">
                  <c:v>7.0402897829587943</c:v>
                </c:pt>
                <c:pt idx="7">
                  <c:v>7.1009696092783106</c:v>
                </c:pt>
                <c:pt idx="8">
                  <c:v>7.1110215190381751</c:v>
                </c:pt>
                <c:pt idx="9">
                  <c:v>7.13494744146894</c:v>
                </c:pt>
                <c:pt idx="10">
                  <c:v>7.1361062137712148</c:v>
                </c:pt>
                <c:pt idx="11">
                  <c:v>7.1726603749745603</c:v>
                </c:pt>
                <c:pt idx="12">
                  <c:v>7.1763798536131098</c:v>
                </c:pt>
                <c:pt idx="13">
                  <c:v>7.2485915494145949</c:v>
                </c:pt>
                <c:pt idx="14">
                  <c:v>7.2566623909136947</c:v>
                </c:pt>
                <c:pt idx="15">
                  <c:v>7.2881883580167202</c:v>
                </c:pt>
                <c:pt idx="16">
                  <c:v>7.3246725043766796</c:v>
                </c:pt>
                <c:pt idx="17">
                  <c:v>7.3380139563621505</c:v>
                </c:pt>
                <c:pt idx="18">
                  <c:v>7.3501226836630291</c:v>
                </c:pt>
                <c:pt idx="19">
                  <c:v>7.3662539009966306</c:v>
                </c:pt>
                <c:pt idx="20">
                  <c:v>7.3728118207104449</c:v>
                </c:pt>
                <c:pt idx="21">
                  <c:v>7.3761411173470748</c:v>
                </c:pt>
                <c:pt idx="22">
                  <c:v>7.3778318081299048</c:v>
                </c:pt>
                <c:pt idx="23">
                  <c:v>7.3814157694230902</c:v>
                </c:pt>
                <c:pt idx="24">
                  <c:v>7.3884261236381654</c:v>
                </c:pt>
                <c:pt idx="25">
                  <c:v>7.44946181561488</c:v>
                </c:pt>
                <c:pt idx="26">
                  <c:v>7.47549675094852</c:v>
                </c:pt>
                <c:pt idx="27">
                  <c:v>7.4777119654382149</c:v>
                </c:pt>
                <c:pt idx="28">
                  <c:v>7.5472613541526155</c:v>
                </c:pt>
                <c:pt idx="29">
                  <c:v>7.5533619290796548</c:v>
                </c:pt>
                <c:pt idx="30">
                  <c:v>7.5594180350702249</c:v>
                </c:pt>
                <c:pt idx="31">
                  <c:v>7.5597101881331703</c:v>
                </c:pt>
                <c:pt idx="32">
                  <c:v>7.5712097942933303</c:v>
                </c:pt>
                <c:pt idx="33">
                  <c:v>7.5888210187484493</c:v>
                </c:pt>
                <c:pt idx="34">
                  <c:v>7.5900901928616653</c:v>
                </c:pt>
                <c:pt idx="35">
                  <c:v>7.5925533981014794</c:v>
                </c:pt>
                <c:pt idx="36">
                  <c:v>7.5949967905540499</c:v>
                </c:pt>
                <c:pt idx="37">
                  <c:v>7.6546412463612956</c:v>
                </c:pt>
                <c:pt idx="38">
                  <c:v>7.6548518015039448</c:v>
                </c:pt>
                <c:pt idx="39">
                  <c:v>7.6567913660224196</c:v>
                </c:pt>
                <c:pt idx="40">
                  <c:v>7.6647786939774099</c:v>
                </c:pt>
                <c:pt idx="41">
                  <c:v>7.6779604498930993</c:v>
                </c:pt>
                <c:pt idx="42">
                  <c:v>7.6799913211816602</c:v>
                </c:pt>
                <c:pt idx="43">
                  <c:v>7.728665077834175</c:v>
                </c:pt>
                <c:pt idx="44">
                  <c:v>7.7468516370265856</c:v>
                </c:pt>
                <c:pt idx="45">
                  <c:v>7.7551241749632602</c:v>
                </c:pt>
                <c:pt idx="46">
                  <c:v>7.7847308644005242</c:v>
                </c:pt>
                <c:pt idx="47">
                  <c:v>7.8091835514531152</c:v>
                </c:pt>
                <c:pt idx="48">
                  <c:v>7.8469521317254802</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66B6-448A-BCFA-6C47C6F88A9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7.8706367644811204</c:v>
                </c:pt>
                <c:pt idx="50">
                  <c:v>7.8830621789783146</c:v>
                </c:pt>
                <c:pt idx="51">
                  <c:v>7.9114540984341346</c:v>
                </c:pt>
                <c:pt idx="52">
                  <c:v>#N/A</c:v>
                </c:pt>
                <c:pt idx="53">
                  <c:v>#N/A</c:v>
                </c:pt>
              </c:numCache>
            </c:numRef>
          </c:val>
          <c:extLst xmlns:c16r2="http://schemas.microsoft.com/office/drawing/2015/06/chart">
            <c:ext xmlns:c16="http://schemas.microsoft.com/office/drawing/2014/chart" uri="{C3380CC4-5D6E-409C-BE32-E72D297353CC}">
              <c16:uniqueId val="{00000004-66B6-448A-BCFA-6C47C6F88A9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5-66B6-448A-BCFA-6C47C6F88A9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8.1839866268246002</c:v>
                </c:pt>
                <c:pt idx="53">
                  <c:v>8.6540777253054664</c:v>
                </c:pt>
              </c:numCache>
            </c:numRef>
          </c:val>
          <c:extLst xmlns:c16r2="http://schemas.microsoft.com/office/drawing/2015/06/chart">
            <c:ext xmlns:c16="http://schemas.microsoft.com/office/drawing/2014/chart" uri="{C3380CC4-5D6E-409C-BE32-E72D297353CC}">
              <c16:uniqueId val="{00000006-66B6-448A-BCFA-6C47C6F88A99}"/>
            </c:ext>
          </c:extLst>
        </c:ser>
        <c:dLbls>
          <c:showLegendKey val="0"/>
          <c:showVal val="0"/>
          <c:showCatName val="0"/>
          <c:showSerName val="0"/>
          <c:showPercent val="0"/>
          <c:showBubbleSize val="0"/>
        </c:dLbls>
        <c:gapWidth val="50"/>
        <c:overlap val="100"/>
        <c:axId val="1718498192"/>
        <c:axId val="171850036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Your Trust</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7.3761411173470748</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66B6-448A-BCFA-6C47C6F88A99}"/>
            </c:ext>
          </c:extLst>
        </c:ser>
        <c:dLbls>
          <c:showLegendKey val="0"/>
          <c:showVal val="0"/>
          <c:showCatName val="0"/>
          <c:showSerName val="0"/>
          <c:showPercent val="0"/>
          <c:showBubbleSize val="0"/>
        </c:dLbls>
        <c:gapWidth val="0"/>
        <c:overlap val="-100"/>
        <c:axId val="1721837472"/>
        <c:axId val="1718487312"/>
      </c:barChart>
      <c:catAx>
        <c:axId val="1718498192"/>
        <c:scaling>
          <c:orientation val="minMax"/>
        </c:scaling>
        <c:delete val="1"/>
        <c:axPos val="b"/>
        <c:numFmt formatCode="General" sourceLinked="1"/>
        <c:majorTickMark val="none"/>
        <c:minorTickMark val="none"/>
        <c:tickLblPos val="nextTo"/>
        <c:crossAx val="1718500368"/>
        <c:crosses val="autoZero"/>
        <c:auto val="1"/>
        <c:lblAlgn val="ctr"/>
        <c:lblOffset val="100"/>
        <c:noMultiLvlLbl val="0"/>
      </c:catAx>
      <c:valAx>
        <c:axId val="171850036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18498192"/>
        <c:crosses val="autoZero"/>
        <c:crossBetween val="between"/>
      </c:valAx>
      <c:valAx>
        <c:axId val="171848731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1837472"/>
        <c:crosses val="max"/>
        <c:crossBetween val="between"/>
      </c:valAx>
      <c:catAx>
        <c:axId val="1721837472"/>
        <c:scaling>
          <c:orientation val="minMax"/>
        </c:scaling>
        <c:delete val="1"/>
        <c:axPos val="b"/>
        <c:numFmt formatCode="General" sourceLinked="1"/>
        <c:majorTickMark val="out"/>
        <c:minorTickMark val="none"/>
        <c:tickLblPos val="nextTo"/>
        <c:crossAx val="171848731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7.2846392405892999</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0.21902933129445756</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8.545368631529815E-2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0.89212431445907558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8.5453686315299038E-2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0.30651355083148246</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6.892022368778683E-2</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21824416"/>
        <c:axId val="172183203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8.0524395559801807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8.0351844154285956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F8A422CA-76F0-4FA1-A445-18ECD59A3810}"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Q28. Were these NHS talking therapies explained to you in a way you could understand?</c:v>
                  </c:pt>
                </c15:dlblRangeCache>
              </c15:datalabelsRange>
            </c:ext>
          </c:extLst>
        </c:ser>
        <c:dLbls>
          <c:showLegendKey val="0"/>
          <c:showVal val="0"/>
          <c:showCatName val="0"/>
          <c:showSerName val="0"/>
          <c:showPercent val="0"/>
          <c:showBubbleSize val="0"/>
        </c:dLbls>
        <c:axId val="1721824960"/>
        <c:axId val="1721830944"/>
      </c:scatterChart>
      <c:catAx>
        <c:axId val="1721824416"/>
        <c:scaling>
          <c:orientation val="minMax"/>
        </c:scaling>
        <c:delete val="1"/>
        <c:axPos val="l"/>
        <c:numFmt formatCode="General" sourceLinked="1"/>
        <c:majorTickMark val="out"/>
        <c:minorTickMark val="none"/>
        <c:tickLblPos val="nextTo"/>
        <c:crossAx val="1721832032"/>
        <c:crosses val="autoZero"/>
        <c:auto val="1"/>
        <c:lblAlgn val="ctr"/>
        <c:lblOffset val="100"/>
        <c:noMultiLvlLbl val="0"/>
      </c:catAx>
      <c:valAx>
        <c:axId val="172183203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21824416"/>
        <c:crosses val="autoZero"/>
        <c:crossBetween val="between"/>
      </c:valAx>
      <c:valAx>
        <c:axId val="1721830944"/>
        <c:scaling>
          <c:orientation val="minMax"/>
          <c:min val="0"/>
        </c:scaling>
        <c:delete val="1"/>
        <c:axPos val="r"/>
        <c:numFmt formatCode="#;;0" sourceLinked="0"/>
        <c:majorTickMark val="out"/>
        <c:minorTickMark val="none"/>
        <c:tickLblPos val="nextTo"/>
        <c:crossAx val="1721824960"/>
        <c:crosses val="max"/>
        <c:crossBetween val="midCat"/>
        <c:majorUnit val="1"/>
      </c:valAx>
      <c:valAx>
        <c:axId val="172182496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218309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5.9266761100820498</c:v>
                </c:pt>
              </c:numCache>
            </c:numRef>
          </c:val>
          <c:extLst xmlns:c16r2="http://schemas.microsoft.com/office/drawing/2015/06/chart">
            <c:ext xmlns:c16="http://schemas.microsoft.com/office/drawing/2014/chart" uri="{C3380CC4-5D6E-409C-BE32-E72D297353CC}">
              <c16:uniqueId val="{00000000-40A9-434B-AA3B-41C1B0AE334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40A9-434B-AA3B-41C1B0AE334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0.16519130677028482</c:v>
                </c:pt>
              </c:numCache>
            </c:numRef>
          </c:val>
          <c:extLst xmlns:c16r2="http://schemas.microsoft.com/office/drawing/2015/06/chart">
            <c:ext xmlns:c16="http://schemas.microsoft.com/office/drawing/2014/chart" uri="{C3380CC4-5D6E-409C-BE32-E72D297353CC}">
              <c16:uniqueId val="{00000002-40A9-434B-AA3B-41C1B0AE334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0.12860633706273372</c:v>
                </c:pt>
              </c:numCache>
            </c:numRef>
          </c:val>
          <c:extLst xmlns:c16r2="http://schemas.microsoft.com/office/drawing/2015/06/chart">
            <c:ext xmlns:c16="http://schemas.microsoft.com/office/drawing/2014/chart" uri="{C3380CC4-5D6E-409C-BE32-E72D297353CC}">
              <c16:uniqueId val="{00000003-40A9-434B-AA3B-41C1B0AE334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1.3426318422806762</c:v>
                </c:pt>
              </c:numCache>
            </c:numRef>
          </c:val>
          <c:extLst xmlns:c16r2="http://schemas.microsoft.com/office/drawing/2015/06/chart">
            <c:ext xmlns:c16="http://schemas.microsoft.com/office/drawing/2014/chart" uri="{C3380CC4-5D6E-409C-BE32-E72D297353CC}">
              <c16:uniqueId val="{00000004-40A9-434B-AA3B-41C1B0AE334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0.12860633706273372</c:v>
                </c:pt>
              </c:numCache>
            </c:numRef>
          </c:val>
          <c:extLst xmlns:c16r2="http://schemas.microsoft.com/office/drawing/2015/06/chart">
            <c:ext xmlns:c16="http://schemas.microsoft.com/office/drawing/2014/chart" uri="{C3380CC4-5D6E-409C-BE32-E72D297353CC}">
              <c16:uniqueId val="{00000005-40A9-434B-AA3B-41C1B0AE334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0.46129765411269119</c:v>
                </c:pt>
              </c:numCache>
            </c:numRef>
          </c:val>
          <c:extLst xmlns:c16r2="http://schemas.microsoft.com/office/drawing/2015/06/chart">
            <c:ext xmlns:c16="http://schemas.microsoft.com/office/drawing/2014/chart" uri="{C3380CC4-5D6E-409C-BE32-E72D297353CC}">
              <c16:uniqueId val="{00000006-40A9-434B-AA3B-41C1B0AE334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0.39164002287466104</c:v>
                </c:pt>
              </c:numCache>
            </c:numRef>
          </c:val>
          <c:extLst xmlns:c16r2="http://schemas.microsoft.com/office/drawing/2015/06/chart">
            <c:ext xmlns:c16="http://schemas.microsoft.com/office/drawing/2014/chart" uri="{C3380CC4-5D6E-409C-BE32-E72D297353CC}">
              <c16:uniqueId val="{00000007-40A9-434B-AA3B-41C1B0AE334B}"/>
            </c:ext>
          </c:extLst>
        </c:ser>
        <c:dLbls>
          <c:showLegendKey val="0"/>
          <c:showVal val="0"/>
          <c:showCatName val="0"/>
          <c:showSerName val="0"/>
          <c:showPercent val="0"/>
          <c:showBubbleSize val="0"/>
        </c:dLbls>
        <c:gapWidth val="0"/>
        <c:overlap val="100"/>
        <c:axId val="1721823328"/>
        <c:axId val="17218380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6.6998426787139698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40A9-434B-AA3B-41C1B0AE334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40A9-434B-AA3B-41C1B0AE334B}"/>
              </c:ext>
            </c:extLst>
          </c:dPt>
          <c:xVal>
            <c:numRef>
              <c:f>Sheet1!$B$12</c:f>
              <c:numCache>
                <c:formatCode>0.0</c:formatCode>
                <c:ptCount val="1"/>
                <c:pt idx="0">
                  <c:v>6.8917896750554029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40A9-434B-AA3B-41C1B0AE334B}"/>
            </c:ext>
          </c:extLst>
        </c:ser>
        <c:ser>
          <c:idx val="9"/>
          <c:order val="10"/>
          <c:tx>
            <c:v>label</c:v>
          </c:tx>
          <c:spPr>
            <a:ln w="25400" cap="rnd">
              <a:noFill/>
              <a:round/>
            </a:ln>
            <a:effectLst/>
          </c:spPr>
          <c:marker>
            <c:symbol val="none"/>
          </c:marker>
          <c:dLbls>
            <c:dLbl>
              <c:idx val="0"/>
              <c:tx>
                <c:rich>
                  <a:bodyPr/>
                  <a:lstStyle/>
                  <a:p>
                    <a:fld id="{003F6607-D3D1-4F72-9009-14571E5536D6}"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40A9-434B-AA3B-41C1B0AE334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40A9-434B-AA3B-41C1B0AE334B}"/>
            </c:ext>
            <c:ext xmlns:c15="http://schemas.microsoft.com/office/drawing/2012/chart" uri="{02D57815-91ED-43cb-92C2-25804820EDAC}">
              <c15:datalabelsRange>
                <c15:f>Sheet1!$B$1</c15:f>
                <c15:dlblRangeCache>
                  <c:ptCount val="1"/>
                  <c:pt idx="0">
                    <c:v>Q29. Were you involved as much as you wanted to be in deciding what NHS talking therapies to use?</c:v>
                  </c:pt>
                </c15:dlblRangeCache>
              </c15:datalabelsRange>
            </c:ext>
          </c:extLst>
        </c:ser>
        <c:dLbls>
          <c:showLegendKey val="0"/>
          <c:showVal val="0"/>
          <c:showCatName val="0"/>
          <c:showSerName val="0"/>
          <c:showPercent val="0"/>
          <c:showBubbleSize val="0"/>
        </c:dLbls>
        <c:axId val="1721835296"/>
        <c:axId val="1721835840"/>
      </c:scatterChart>
      <c:catAx>
        <c:axId val="1721823328"/>
        <c:scaling>
          <c:orientation val="minMax"/>
        </c:scaling>
        <c:delete val="1"/>
        <c:axPos val="l"/>
        <c:numFmt formatCode="General" sourceLinked="1"/>
        <c:majorTickMark val="out"/>
        <c:minorTickMark val="none"/>
        <c:tickLblPos val="nextTo"/>
        <c:crossAx val="1721838016"/>
        <c:crosses val="autoZero"/>
        <c:auto val="1"/>
        <c:lblAlgn val="ctr"/>
        <c:lblOffset val="100"/>
        <c:noMultiLvlLbl val="0"/>
      </c:catAx>
      <c:valAx>
        <c:axId val="17218380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21823328"/>
        <c:crosses val="autoZero"/>
        <c:crossBetween val="between"/>
      </c:valAx>
      <c:valAx>
        <c:axId val="1721835840"/>
        <c:scaling>
          <c:orientation val="minMax"/>
          <c:min val="0"/>
        </c:scaling>
        <c:delete val="1"/>
        <c:axPos val="r"/>
        <c:numFmt formatCode="#;;0" sourceLinked="0"/>
        <c:majorTickMark val="out"/>
        <c:minorTickMark val="none"/>
        <c:tickLblPos val="nextTo"/>
        <c:crossAx val="1721835296"/>
        <c:crosses val="max"/>
        <c:crossBetween val="midCat"/>
        <c:majorUnit val="1"/>
      </c:valAx>
      <c:valAx>
        <c:axId val="1721835296"/>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21835840"/>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3.6856605373008802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EAA7-493C-AD11-1659794A85EA}"/>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3.9767389285996151</c:v>
                </c:pt>
                <c:pt idx="2">
                  <c:v>4.0107700382561777</c:v>
                </c:pt>
                <c:pt idx="3">
                  <c:v>4.0169858375670753</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EAA7-493C-AD11-1659794A85EA}"/>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4.1836266282174979</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EAA7-493C-AD11-1659794A85EA}"/>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4.2611094016465847</c:v>
                </c:pt>
                <c:pt idx="6">
                  <c:v>4.2666664144042272</c:v>
                </c:pt>
                <c:pt idx="7">
                  <c:v>4.3053989680688352</c:v>
                </c:pt>
                <c:pt idx="8">
                  <c:v>4.3437293350992903</c:v>
                </c:pt>
                <c:pt idx="9">
                  <c:v>4.4044021219615219</c:v>
                </c:pt>
                <c:pt idx="10">
                  <c:v>4.4306584594231877</c:v>
                </c:pt>
                <c:pt idx="11">
                  <c:v>4.4350657252587222</c:v>
                </c:pt>
                <c:pt idx="12">
                  <c:v>4.4776787795854176</c:v>
                </c:pt>
                <c:pt idx="13">
                  <c:v>4.4784233671074656</c:v>
                </c:pt>
                <c:pt idx="14">
                  <c:v>4.5837885689933051</c:v>
                </c:pt>
                <c:pt idx="15">
                  <c:v>4.6047822088871575</c:v>
                </c:pt>
                <c:pt idx="16">
                  <c:v>4.652439355321647</c:v>
                </c:pt>
                <c:pt idx="17">
                  <c:v>4.6732158204507526</c:v>
                </c:pt>
                <c:pt idx="18">
                  <c:v>4.7170655070197096</c:v>
                </c:pt>
                <c:pt idx="19">
                  <c:v>4.7287984953142601</c:v>
                </c:pt>
                <c:pt idx="20">
                  <c:v>4.7331142735802025</c:v>
                </c:pt>
                <c:pt idx="21">
                  <c:v>4.7346694823718272</c:v>
                </c:pt>
                <c:pt idx="22">
                  <c:v>4.7722373458425649</c:v>
                </c:pt>
                <c:pt idx="23">
                  <c:v>4.7722823275811255</c:v>
                </c:pt>
                <c:pt idx="24">
                  <c:v>4.780056210335065</c:v>
                </c:pt>
                <c:pt idx="25">
                  <c:v>4.8172840773642998</c:v>
                </c:pt>
                <c:pt idx="26">
                  <c:v>4.8207420160102874</c:v>
                </c:pt>
                <c:pt idx="27">
                  <c:v>4.8209431957882902</c:v>
                </c:pt>
                <c:pt idx="28">
                  <c:v>4.8484262579402904</c:v>
                </c:pt>
                <c:pt idx="29">
                  <c:v>4.8655831991454193</c:v>
                </c:pt>
                <c:pt idx="30">
                  <c:v>4.8778973624169328</c:v>
                </c:pt>
                <c:pt idx="31">
                  <c:v>4.9016035526231425</c:v>
                </c:pt>
                <c:pt idx="32">
                  <c:v>4.9071326870599723</c:v>
                </c:pt>
                <c:pt idx="33">
                  <c:v>4.9437602576046098</c:v>
                </c:pt>
                <c:pt idx="34">
                  <c:v>4.9636499036877382</c:v>
                </c:pt>
                <c:pt idx="35">
                  <c:v>4.9750214081598205</c:v>
                </c:pt>
                <c:pt idx="36">
                  <c:v>4.9864984816321005</c:v>
                </c:pt>
                <c:pt idx="37">
                  <c:v>4.9881119378427501</c:v>
                </c:pt>
                <c:pt idx="38">
                  <c:v>5.0221661996492379</c:v>
                </c:pt>
                <c:pt idx="39">
                  <c:v>5.0301644115987427</c:v>
                </c:pt>
                <c:pt idx="40">
                  <c:v>5.0410181475190274</c:v>
                </c:pt>
                <c:pt idx="41">
                  <c:v>5.0420975346310675</c:v>
                </c:pt>
                <c:pt idx="42">
                  <c:v>5.0535839889492209</c:v>
                </c:pt>
                <c:pt idx="43">
                  <c:v>5.071626631763837</c:v>
                </c:pt>
                <c:pt idx="44">
                  <c:v>5.1248592862792748</c:v>
                </c:pt>
                <c:pt idx="45">
                  <c:v>5.1451238049403196</c:v>
                </c:pt>
                <c:pt idx="46">
                  <c:v>5.2540531387167801</c:v>
                </c:pt>
                <c:pt idx="47">
                  <c:v>5.3154415483358299</c:v>
                </c:pt>
                <c:pt idx="48">
                  <c:v>5.3399945499819221</c:v>
                </c:pt>
                <c:pt idx="49">
                  <c:v>5.4225977705828621</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EAA7-493C-AD11-1659794A85EA}"/>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5.3652123656396098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4-EAA7-493C-AD11-1659794A85EA}"/>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5.558189823957842</c:v>
                </c:pt>
                <c:pt idx="52">
                  <c:v>5.6156381690028949</c:v>
                </c:pt>
                <c:pt idx="53">
                  <c:v>5.6343452468807973</c:v>
                </c:pt>
              </c:numCache>
            </c:numRef>
          </c:val>
          <c:extLst xmlns:c16r2="http://schemas.microsoft.com/office/drawing/2015/06/chart">
            <c:ext xmlns:c16="http://schemas.microsoft.com/office/drawing/2014/chart" uri="{C3380CC4-5D6E-409C-BE32-E72D297353CC}">
              <c16:uniqueId val="{00000005-EAA7-493C-AD11-1659794A85EA}"/>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EAA7-493C-AD11-1659794A85EA}"/>
            </c:ext>
          </c:extLst>
        </c:ser>
        <c:dLbls>
          <c:showLegendKey val="0"/>
          <c:showVal val="0"/>
          <c:showCatName val="0"/>
          <c:showSerName val="0"/>
          <c:showPercent val="0"/>
          <c:showBubbleSize val="0"/>
        </c:dLbls>
        <c:gapWidth val="50"/>
        <c:overlap val="100"/>
        <c:axId val="1721831488"/>
        <c:axId val="172183475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Your Trust</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4.9016035526231425</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EAA7-493C-AD11-1659794A85EA}"/>
            </c:ext>
          </c:extLst>
        </c:ser>
        <c:dLbls>
          <c:showLegendKey val="0"/>
          <c:showVal val="0"/>
          <c:showCatName val="0"/>
          <c:showSerName val="0"/>
          <c:showPercent val="0"/>
          <c:showBubbleSize val="0"/>
        </c:dLbls>
        <c:gapWidth val="0"/>
        <c:overlap val="-100"/>
        <c:axId val="1721838560"/>
        <c:axId val="1721832576"/>
      </c:barChart>
      <c:catAx>
        <c:axId val="1721831488"/>
        <c:scaling>
          <c:orientation val="minMax"/>
        </c:scaling>
        <c:delete val="1"/>
        <c:axPos val="b"/>
        <c:numFmt formatCode="General" sourceLinked="1"/>
        <c:majorTickMark val="none"/>
        <c:minorTickMark val="none"/>
        <c:tickLblPos val="nextTo"/>
        <c:crossAx val="1721834752"/>
        <c:crosses val="autoZero"/>
        <c:auto val="1"/>
        <c:lblAlgn val="ctr"/>
        <c:lblOffset val="100"/>
        <c:noMultiLvlLbl val="0"/>
      </c:catAx>
      <c:valAx>
        <c:axId val="172183475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21831488"/>
        <c:crosses val="autoZero"/>
        <c:crossBetween val="between"/>
      </c:valAx>
      <c:valAx>
        <c:axId val="172183257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1838560"/>
        <c:crosses val="max"/>
        <c:crossBetween val="between"/>
      </c:valAx>
      <c:catAx>
        <c:axId val="1721838560"/>
        <c:scaling>
          <c:orientation val="minMax"/>
        </c:scaling>
        <c:delete val="1"/>
        <c:axPos val="b"/>
        <c:numFmt formatCode="General" sourceLinked="1"/>
        <c:majorTickMark val="out"/>
        <c:minorTickMark val="none"/>
        <c:tickLblPos val="nextTo"/>
        <c:crossAx val="172183257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3.55308947550103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0.26215842235578224</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0.14386143049281008</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1.5018928449962439</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0.14386143049281053</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0.20004396266408353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21836384"/>
        <c:axId val="17218255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4.6217336864467704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4.7100557508477454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08F78089-CE5C-461E-B399-75D265446FB5}"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Q32. In the last 12 months, did NHS mental health services support you with your physical health needs (this might be an injury, a disability, or a condition such as diabetes, epilepsy, etc)?</c:v>
                  </c:pt>
                </c15:dlblRangeCache>
              </c15:datalabelsRange>
            </c:ext>
          </c:extLst>
        </c:ser>
        <c:dLbls>
          <c:showLegendKey val="0"/>
          <c:showVal val="0"/>
          <c:showCatName val="0"/>
          <c:showSerName val="0"/>
          <c:showPercent val="0"/>
          <c:showBubbleSize val="0"/>
        </c:dLbls>
        <c:axId val="1721830400"/>
        <c:axId val="1721833664"/>
      </c:scatterChart>
      <c:catAx>
        <c:axId val="1721836384"/>
        <c:scaling>
          <c:orientation val="minMax"/>
        </c:scaling>
        <c:delete val="1"/>
        <c:axPos val="l"/>
        <c:numFmt formatCode="General" sourceLinked="1"/>
        <c:majorTickMark val="out"/>
        <c:minorTickMark val="none"/>
        <c:tickLblPos val="nextTo"/>
        <c:crossAx val="1721825504"/>
        <c:crosses val="autoZero"/>
        <c:auto val="1"/>
        <c:lblAlgn val="ctr"/>
        <c:lblOffset val="100"/>
        <c:noMultiLvlLbl val="0"/>
      </c:catAx>
      <c:valAx>
        <c:axId val="17218255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21836384"/>
        <c:crosses val="autoZero"/>
        <c:crossBetween val="between"/>
      </c:valAx>
      <c:valAx>
        <c:axId val="1721833664"/>
        <c:scaling>
          <c:orientation val="minMax"/>
          <c:min val="0"/>
        </c:scaling>
        <c:delete val="1"/>
        <c:axPos val="r"/>
        <c:numFmt formatCode="#;;0" sourceLinked="0"/>
        <c:majorTickMark val="out"/>
        <c:minorTickMark val="none"/>
        <c:tickLblPos val="nextTo"/>
        <c:crossAx val="1721830400"/>
        <c:crosses val="max"/>
        <c:crossBetween val="midCat"/>
        <c:majorUnit val="1"/>
      </c:valAx>
      <c:valAx>
        <c:axId val="17218304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218336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2.64980768214336</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2.0122436386348586E-2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0.48702981708649684</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0.13578027171264662</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1.4175266982838828</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0.13578027171264662</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0.13685304301591827</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721833120"/>
        <c:axId val="172182768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4.2866683245484198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4.0015035564707926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ADB3EA72-FEAB-45C4-BBAC-5F271E415CA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Q33. In the last 12 months, did NHS mental health services give you any help or advice with finding support for financial advice or benefits?</c:v>
                  </c:pt>
                </c15:dlblRangeCache>
              </c15:datalabelsRange>
            </c:ext>
          </c:extLst>
        </c:ser>
        <c:dLbls>
          <c:showLegendKey val="0"/>
          <c:showVal val="0"/>
          <c:showCatName val="0"/>
          <c:showSerName val="0"/>
          <c:showPercent val="0"/>
          <c:showBubbleSize val="0"/>
        </c:dLbls>
        <c:axId val="1721826048"/>
        <c:axId val="1721823872"/>
      </c:scatterChart>
      <c:catAx>
        <c:axId val="1721833120"/>
        <c:scaling>
          <c:orientation val="minMax"/>
        </c:scaling>
        <c:delete val="1"/>
        <c:axPos val="l"/>
        <c:numFmt formatCode="General" sourceLinked="1"/>
        <c:majorTickMark val="out"/>
        <c:minorTickMark val="none"/>
        <c:tickLblPos val="nextTo"/>
        <c:crossAx val="1721827680"/>
        <c:crosses val="autoZero"/>
        <c:auto val="1"/>
        <c:lblAlgn val="ctr"/>
        <c:lblOffset val="100"/>
        <c:noMultiLvlLbl val="0"/>
      </c:catAx>
      <c:valAx>
        <c:axId val="172182768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21833120"/>
        <c:crosses val="autoZero"/>
        <c:crossBetween val="between"/>
      </c:valAx>
      <c:valAx>
        <c:axId val="1721823872"/>
        <c:scaling>
          <c:orientation val="minMax"/>
          <c:min val="0"/>
        </c:scaling>
        <c:delete val="1"/>
        <c:axPos val="r"/>
        <c:numFmt formatCode="#;;0" sourceLinked="0"/>
        <c:majorTickMark val="out"/>
        <c:minorTickMark val="none"/>
        <c:tickLblPos val="nextTo"/>
        <c:crossAx val="1721826048"/>
        <c:crosses val="max"/>
        <c:crossBetween val="midCat"/>
        <c:majorUnit val="1"/>
      </c:valAx>
      <c:valAx>
        <c:axId val="172182604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72182387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2.2821225445381899</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0.55084836716373786</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0.1742516662879936</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1.8191625783930325</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0.1742516662879936</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0.39872536882639231</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721834208"/>
        <c:axId val="172183692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4.2016319142160503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3.9168038671864389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17F7AD60-20AE-4188-90FB-F970B3E45841}"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Q34. In the last 12 months, did NHS mental health services give you any help or advice with finding support for finding or keeping work (paid or voluntary)?</c:v>
                  </c:pt>
                </c15:dlblRangeCache>
              </c15:datalabelsRange>
            </c:ext>
          </c:extLst>
        </c:ser>
        <c:dLbls>
          <c:showLegendKey val="0"/>
          <c:showVal val="0"/>
          <c:showCatName val="0"/>
          <c:showSerName val="0"/>
          <c:showPercent val="0"/>
          <c:showBubbleSize val="0"/>
        </c:dLbls>
        <c:axId val="1721827136"/>
        <c:axId val="1721826592"/>
      </c:scatterChart>
      <c:catAx>
        <c:axId val="1721834208"/>
        <c:scaling>
          <c:orientation val="minMax"/>
        </c:scaling>
        <c:delete val="1"/>
        <c:axPos val="l"/>
        <c:numFmt formatCode="General" sourceLinked="1"/>
        <c:majorTickMark val="out"/>
        <c:minorTickMark val="none"/>
        <c:tickLblPos val="nextTo"/>
        <c:crossAx val="1721836928"/>
        <c:crosses val="autoZero"/>
        <c:auto val="1"/>
        <c:lblAlgn val="ctr"/>
        <c:lblOffset val="100"/>
        <c:noMultiLvlLbl val="0"/>
      </c:catAx>
      <c:valAx>
        <c:axId val="172183692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21834208"/>
        <c:crosses val="autoZero"/>
        <c:crossBetween val="between"/>
      </c:valAx>
      <c:valAx>
        <c:axId val="1721826592"/>
        <c:scaling>
          <c:orientation val="minMax"/>
          <c:min val="0"/>
        </c:scaling>
        <c:delete val="1"/>
        <c:axPos val="r"/>
        <c:numFmt formatCode="#;;0" sourceLinked="0"/>
        <c:majorTickMark val="out"/>
        <c:minorTickMark val="none"/>
        <c:tickLblPos val="nextTo"/>
        <c:crossAx val="1721827136"/>
        <c:crosses val="max"/>
        <c:crossBetween val="midCat"/>
        <c:majorUnit val="1"/>
      </c:valAx>
      <c:valAx>
        <c:axId val="1721827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72182659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5.4258950890171</c:v>
                </c:pt>
              </c:numCache>
            </c:numRef>
          </c:val>
          <c:extLst xmlns:c16r2="http://schemas.microsoft.com/office/drawing/2015/06/chart">
            <c:ext xmlns:c16="http://schemas.microsoft.com/office/drawing/2014/chart" uri="{C3380CC4-5D6E-409C-BE32-E72D297353CC}">
              <c16:uniqueId val="{00000000-BB05-413B-A6D0-31C628033B4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9.9274587012558868E-3</c:v>
                </c:pt>
              </c:numCache>
            </c:numRef>
          </c:val>
          <c:extLst xmlns:c16r2="http://schemas.microsoft.com/office/drawing/2015/06/chart">
            <c:ext xmlns:c16="http://schemas.microsoft.com/office/drawing/2014/chart" uri="{C3380CC4-5D6E-409C-BE32-E72D297353CC}">
              <c16:uniqueId val="{00000001-BB05-413B-A6D0-31C628033B4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0.40410858898934432</c:v>
                </c:pt>
              </c:numCache>
            </c:numRef>
          </c:val>
          <c:extLst xmlns:c16r2="http://schemas.microsoft.com/office/drawing/2015/06/chart">
            <c:ext xmlns:c16="http://schemas.microsoft.com/office/drawing/2014/chart" uri="{C3380CC4-5D6E-409C-BE32-E72D297353CC}">
              <c16:uniqueId val="{00000002-BB05-413B-A6D0-31C628033B4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0.11266245328187541</c:v>
                </c:pt>
              </c:numCache>
            </c:numRef>
          </c:val>
          <c:extLst xmlns:c16r2="http://schemas.microsoft.com/office/drawing/2015/06/chart">
            <c:ext xmlns:c16="http://schemas.microsoft.com/office/drawing/2014/chart" uri="{C3380CC4-5D6E-409C-BE32-E72D297353CC}">
              <c16:uniqueId val="{00000003-BB05-413B-A6D0-31C628033B4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1.1761799664033461</c:v>
                </c:pt>
              </c:numCache>
            </c:numRef>
          </c:val>
          <c:extLst xmlns:c16r2="http://schemas.microsoft.com/office/drawing/2015/06/chart">
            <c:ext xmlns:c16="http://schemas.microsoft.com/office/drawing/2014/chart" uri="{C3380CC4-5D6E-409C-BE32-E72D297353CC}">
              <c16:uniqueId val="{00000004-BB05-413B-A6D0-31C628033B4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0.11266245328187541</c:v>
                </c:pt>
              </c:numCache>
            </c:numRef>
          </c:val>
          <c:extLst xmlns:c16r2="http://schemas.microsoft.com/office/drawing/2015/06/chart">
            <c:ext xmlns:c16="http://schemas.microsoft.com/office/drawing/2014/chart" uri="{C3380CC4-5D6E-409C-BE32-E72D297353CC}">
              <c16:uniqueId val="{00000005-BB05-413B-A6D0-31C628033B4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0.20274657567348253</c:v>
                </c:pt>
              </c:numCache>
            </c:numRef>
          </c:val>
          <c:extLst xmlns:c16r2="http://schemas.microsoft.com/office/drawing/2015/06/chart">
            <c:ext xmlns:c16="http://schemas.microsoft.com/office/drawing/2014/chart" uri="{C3380CC4-5D6E-409C-BE32-E72D297353CC}">
              <c16:uniqueId val="{00000006-BB05-413B-A6D0-31C628033B4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BB05-413B-A6D0-31C628033B44}"/>
            </c:ext>
          </c:extLst>
        </c:ser>
        <c:dLbls>
          <c:showLegendKey val="0"/>
          <c:showVal val="0"/>
          <c:showCatName val="0"/>
          <c:showSerName val="0"/>
          <c:showPercent val="0"/>
          <c:showBubbleSize val="0"/>
        </c:dLbls>
        <c:gapWidth val="0"/>
        <c:overlap val="100"/>
        <c:axId val="1721828224"/>
        <c:axId val="172182876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6.4963802852813304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BB05-413B-A6D0-31C628033B4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BB05-413B-A6D0-31C628033B44}"/>
              </c:ext>
            </c:extLst>
          </c:dPt>
          <c:xVal>
            <c:numRef>
              <c:f>Sheet1!$B$12</c:f>
              <c:numCache>
                <c:formatCode>0.0</c:formatCode>
                <c:ptCount val="1"/>
                <c:pt idx="0">
                  <c:v>6.5406835731912469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BB05-413B-A6D0-31C628033B44}"/>
            </c:ext>
          </c:extLst>
        </c:ser>
        <c:ser>
          <c:idx val="9"/>
          <c:order val="10"/>
          <c:tx>
            <c:v>label</c:v>
          </c:tx>
          <c:spPr>
            <a:ln w="25400" cap="rnd">
              <a:noFill/>
              <a:round/>
            </a:ln>
            <a:effectLst/>
          </c:spPr>
          <c:marker>
            <c:symbol val="none"/>
          </c:marker>
          <c:dLbls>
            <c:dLbl>
              <c:idx val="0"/>
              <c:tx>
                <c:rich>
                  <a:bodyPr/>
                  <a:lstStyle/>
                  <a:p>
                    <a:fld id="{B86C74C3-F3AB-4ECC-AA9D-B3576DF6A81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BB05-413B-A6D0-31C628033B44}"/>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BB05-413B-A6D0-31C628033B44}"/>
            </c:ext>
            <c:ext xmlns:c15="http://schemas.microsoft.com/office/drawing/2012/chart" uri="{02D57815-91ED-43cb-92C2-25804820EDAC}">
              <c15:datalabelsRange>
                <c15:f>Sheet1!$B$1</c15:f>
                <c15:dlblRangeCache>
                  <c:ptCount val="1"/>
                  <c:pt idx="0">
                    <c:v>Q35. Have NHS mental health services involved a member of your family or someone else close to you as much as you would like?</c:v>
                  </c:pt>
                </c15:dlblRangeCache>
              </c15:datalabelsRange>
            </c:ext>
          </c:extLst>
        </c:ser>
        <c:dLbls>
          <c:showLegendKey val="0"/>
          <c:showVal val="0"/>
          <c:showCatName val="0"/>
          <c:showSerName val="0"/>
          <c:showPercent val="0"/>
          <c:showBubbleSize val="0"/>
        </c:dLbls>
        <c:axId val="1721829856"/>
        <c:axId val="1721829312"/>
      </c:scatterChart>
      <c:catAx>
        <c:axId val="1721828224"/>
        <c:scaling>
          <c:orientation val="minMax"/>
        </c:scaling>
        <c:delete val="1"/>
        <c:axPos val="l"/>
        <c:numFmt formatCode="General" sourceLinked="1"/>
        <c:majorTickMark val="out"/>
        <c:minorTickMark val="none"/>
        <c:tickLblPos val="nextTo"/>
        <c:crossAx val="1721828768"/>
        <c:crosses val="autoZero"/>
        <c:auto val="1"/>
        <c:lblAlgn val="ctr"/>
        <c:lblOffset val="100"/>
        <c:noMultiLvlLbl val="0"/>
      </c:catAx>
      <c:valAx>
        <c:axId val="172182876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21828224"/>
        <c:crosses val="autoZero"/>
        <c:crossBetween val="between"/>
      </c:valAx>
      <c:valAx>
        <c:axId val="1721829312"/>
        <c:scaling>
          <c:orientation val="minMax"/>
          <c:min val="0"/>
        </c:scaling>
        <c:delete val="1"/>
        <c:axPos val="r"/>
        <c:numFmt formatCode="#;;0" sourceLinked="0"/>
        <c:majorTickMark val="out"/>
        <c:minorTickMark val="none"/>
        <c:tickLblPos val="nextTo"/>
        <c:crossAx val="1721829856"/>
        <c:crosses val="max"/>
        <c:crossBetween val="midCat"/>
        <c:majorUnit val="1"/>
      </c:valAx>
      <c:valAx>
        <c:axId val="172182985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721829312"/>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2577711635169307"/>
          <c:y val="8.1622114163759488E-2"/>
          <c:w val="0.53293636065635941"/>
          <c:h val="0.84652368291981472"/>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Lbls>
            <c:spPr>
              <a:no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Feuil1!$A$2:$A$7</c:f>
              <c:strCache>
                <c:ptCount val="6"/>
                <c:pt idx="0">
                  <c:v>White</c:v>
                </c:pt>
                <c:pt idx="1">
                  <c:v>Multiple ethnic groups</c:v>
                </c:pt>
                <c:pt idx="2">
                  <c:v>Asian/ Asian British</c:v>
                </c:pt>
                <c:pt idx="3">
                  <c:v>Black/Black British</c:v>
                </c:pt>
                <c:pt idx="4">
                  <c:v>Arab /Other ethnic group </c:v>
                </c:pt>
                <c:pt idx="5">
                  <c:v>Not known</c:v>
                </c:pt>
              </c:strCache>
            </c:strRef>
          </c:cat>
          <c:val>
            <c:numRef>
              <c:f>Feuil1!$B$2:$B$7</c:f>
              <c:numCache>
                <c:formatCode>0%</c:formatCode>
                <c:ptCount val="6"/>
                <c:pt idx="0">
                  <c:v>0.9197860962566845</c:v>
                </c:pt>
                <c:pt idx="1">
                  <c:v>2.4064171122994651E-2</c:v>
                </c:pt>
                <c:pt idx="2">
                  <c:v>1.871657754010695E-2</c:v>
                </c:pt>
                <c:pt idx="3">
                  <c:v>8.0213903743315516E-3</c:v>
                </c:pt>
                <c:pt idx="4">
                  <c:v>5.3475935828876994E-3</c:v>
                </c:pt>
                <c:pt idx="5">
                  <c:v>2.4064171122994651E-2</c:v>
                </c:pt>
              </c:numCache>
            </c:numRef>
          </c:val>
          <c:extLst xmlns:c16r2="http://schemas.microsoft.com/office/drawing/2015/06/chart">
            <c:ext xmlns:c16="http://schemas.microsoft.com/office/drawing/2014/chart" uri="{C3380CC4-5D6E-409C-BE32-E72D297353CC}">
              <c16:uniqueId val="{00000008-CEE5-41A2-A379-1106E6415D1D}"/>
            </c:ext>
          </c:extLst>
        </c:ser>
        <c:dLbls>
          <c:dLblPos val="outEnd"/>
          <c:showLegendKey val="0"/>
          <c:showVal val="1"/>
          <c:showCatName val="0"/>
          <c:showSerName val="0"/>
          <c:showPercent val="0"/>
          <c:showBubbleSize val="0"/>
        </c:dLbls>
        <c:gapWidth val="15"/>
        <c:axId val="1593844064"/>
        <c:axId val="1593849504"/>
      </c:barChart>
      <c:valAx>
        <c:axId val="1593849504"/>
        <c:scaling>
          <c:orientation val="minMax"/>
        </c:scaling>
        <c:delete val="0"/>
        <c:axPos val="t"/>
        <c:numFmt formatCode="0%" sourceLinked="1"/>
        <c:majorTickMark val="out"/>
        <c:minorTickMark val="none"/>
        <c:tickLblPos val="none"/>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593844064"/>
        <c:crosses val="autoZero"/>
        <c:crossBetween val="between"/>
      </c:valAx>
      <c:catAx>
        <c:axId val="15938440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93849504"/>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latin typeface="Arial" panose="020B0604020202020204" pitchFamily="34" charset="0"/>
          <a:cs typeface="Arial" panose="020B0604020202020204" pitchFamily="34" charset="0"/>
        </a:defRPr>
      </a:pPr>
      <a:endParaRPr lang="en-US"/>
    </a:p>
  </c:txPr>
  <c:externalData r:id="rId4">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F70-4FAA-BE1E-681EAFF91E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F70-4FAA-BE1E-681EAFF91E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1.23649422956396</c:v>
                </c:pt>
                <c:pt idx="1">
                  <c:v>1.31143961725609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F70-4FAA-BE1E-681EAFF91E26}"/>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1.33121223311703</c:v>
                </c:pt>
                <c:pt idx="3">
                  <c:v>1.3430935516976501</c:v>
                </c:pt>
                <c:pt idx="4">
                  <c:v>1.3492170288438701</c:v>
                </c:pt>
                <c:pt idx="5">
                  <c:v>1.36884984136016</c:v>
                </c:pt>
                <c:pt idx="6">
                  <c:v>1.4082416240600599</c:v>
                </c:pt>
                <c:pt idx="7">
                  <c:v>1.41200795957298</c:v>
                </c:pt>
                <c:pt idx="8">
                  <c:v>1.4391233127585601</c:v>
                </c:pt>
                <c:pt idx="9">
                  <c:v>1.45437097419579</c:v>
                </c:pt>
                <c:pt idx="10">
                  <c:v>1.4681747140142201</c:v>
                </c:pt>
                <c:pt idx="11">
                  <c:v>1.47214826725411</c:v>
                </c:pt>
                <c:pt idx="12">
                  <c:v>1.4926956057420899</c:v>
                </c:pt>
                <c:pt idx="13">
                  <c:v>1.56283394409483</c:v>
                </c:pt>
                <c:pt idx="14">
                  <c:v>1.5797173822525099</c:v>
                </c:pt>
                <c:pt idx="15">
                  <c:v>1.62759714653461</c:v>
                </c:pt>
                <c:pt idx="16">
                  <c:v>1.6393691693188901</c:v>
                </c:pt>
                <c:pt idx="17">
                  <c:v>1.64148310710559</c:v>
                </c:pt>
                <c:pt idx="18">
                  <c:v>1.71701433147019</c:v>
                </c:pt>
                <c:pt idx="19">
                  <c:v>1.7254717941106801</c:v>
                </c:pt>
                <c:pt idx="20">
                  <c:v>1.7922647410389301</c:v>
                </c:pt>
                <c:pt idx="21">
                  <c:v>1.7977802307264199</c:v>
                </c:pt>
                <c:pt idx="22">
                  <c:v>1.8039324191556101</c:v>
                </c:pt>
                <c:pt idx="23">
                  <c:v>1.8192853014611801</c:v>
                </c:pt>
                <c:pt idx="24">
                  <c:v>1.8586028582398599</c:v>
                </c:pt>
                <c:pt idx="25">
                  <c:v>1.87305222850825</c:v>
                </c:pt>
                <c:pt idx="26">
                  <c:v>1.87654363345286</c:v>
                </c:pt>
                <c:pt idx="27">
                  <c:v>1.89863719205175</c:v>
                </c:pt>
                <c:pt idx="28">
                  <c:v>1.9491380371385101</c:v>
                </c:pt>
                <c:pt idx="29">
                  <c:v>1.98544673038811</c:v>
                </c:pt>
                <c:pt idx="30">
                  <c:v>2.0864130915288799</c:v>
                </c:pt>
                <c:pt idx="31">
                  <c:v>2.0968533654108401</c:v>
                </c:pt>
                <c:pt idx="32">
                  <c:v>2.1278862283604401</c:v>
                </c:pt>
                <c:pt idx="33">
                  <c:v>2.1837730058615898</c:v>
                </c:pt>
                <c:pt idx="34">
                  <c:v>2.1879885859216199</c:v>
                </c:pt>
                <c:pt idx="35">
                  <c:v>2.1928511035163698</c:v>
                </c:pt>
                <c:pt idx="36">
                  <c:v>2.1936188275418602</c:v>
                </c:pt>
                <c:pt idx="37">
                  <c:v>2.2243187250403098</c:v>
                </c:pt>
                <c:pt idx="38">
                  <c:v>2.2366376540233102</c:v>
                </c:pt>
                <c:pt idx="39">
                  <c:v>2.3017875901273301</c:v>
                </c:pt>
                <c:pt idx="40">
                  <c:v>2.3171919648325701</c:v>
                </c:pt>
                <c:pt idx="41">
                  <c:v>2.3182654856921401</c:v>
                </c:pt>
                <c:pt idx="42">
                  <c:v>2.34639865266141</c:v>
                </c:pt>
                <c:pt idx="43">
                  <c:v>2.3522660993072799</c:v>
                </c:pt>
                <c:pt idx="44">
                  <c:v>2.3532446420064899</c:v>
                </c:pt>
                <c:pt idx="45">
                  <c:v>2.3760840734322999</c:v>
                </c:pt>
                <c:pt idx="46">
                  <c:v>2.50583679439579</c:v>
                </c:pt>
                <c:pt idx="47">
                  <c:v>2.5500176898531701</c:v>
                </c:pt>
                <c:pt idx="48">
                  <c:v>2.55592202946419</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F70-4FAA-BE1E-681EAFF91E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2.7463488347089502</c:v>
                </c:pt>
                <c:pt idx="50">
                  <c:v>2.7697782184242099</c:v>
                </c:pt>
                <c:pt idx="51">
                  <c:v>#N/A</c:v>
                </c:pt>
                <c:pt idx="52">
                  <c:v>#N/A</c:v>
                </c:pt>
                <c:pt idx="53">
                  <c:v>#N/A</c:v>
                </c:pt>
              </c:numCache>
            </c:numRef>
          </c:val>
          <c:extLst xmlns:c16r2="http://schemas.microsoft.com/office/drawing/2015/06/chart">
            <c:ext xmlns:c16="http://schemas.microsoft.com/office/drawing/2014/chart" uri="{C3380CC4-5D6E-409C-BE32-E72D297353CC}">
              <c16:uniqueId val="{00000004-2F70-4FAA-BE1E-681EAFF91E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2.8831868164796699</c:v>
                </c:pt>
                <c:pt idx="52">
                  <c:v>3.0097089887581698</c:v>
                </c:pt>
                <c:pt idx="53">
                  <c:v>3.2170870772518101</c:v>
                </c:pt>
              </c:numCache>
            </c:numRef>
          </c:val>
          <c:extLst xmlns:c16r2="http://schemas.microsoft.com/office/drawing/2015/06/chart">
            <c:ext xmlns:c16="http://schemas.microsoft.com/office/drawing/2014/chart" uri="{C3380CC4-5D6E-409C-BE32-E72D297353CC}">
              <c16:uniqueId val="{00000005-2F70-4FAA-BE1E-681EAFF91E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F70-4FAA-BE1E-681EAFF91E26}"/>
            </c:ext>
          </c:extLst>
        </c:ser>
        <c:dLbls>
          <c:showLegendKey val="0"/>
          <c:showVal val="0"/>
          <c:showCatName val="0"/>
          <c:showSerName val="0"/>
          <c:showPercent val="0"/>
          <c:showBubbleSize val="0"/>
        </c:dLbls>
        <c:gapWidth val="50"/>
        <c:overlap val="100"/>
        <c:axId val="1719308688"/>
        <c:axId val="171930705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Your Trust</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1.41200795957298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F70-4FAA-BE1E-681EAFF91E26}"/>
            </c:ext>
          </c:extLst>
        </c:ser>
        <c:dLbls>
          <c:showLegendKey val="0"/>
          <c:showVal val="0"/>
          <c:showCatName val="0"/>
          <c:showSerName val="0"/>
          <c:showPercent val="0"/>
          <c:showBubbleSize val="0"/>
        </c:dLbls>
        <c:gapWidth val="0"/>
        <c:overlap val="-100"/>
        <c:axId val="1719309776"/>
        <c:axId val="1719309232"/>
      </c:barChart>
      <c:catAx>
        <c:axId val="1719308688"/>
        <c:scaling>
          <c:orientation val="minMax"/>
        </c:scaling>
        <c:delete val="1"/>
        <c:axPos val="b"/>
        <c:numFmt formatCode="General" sourceLinked="1"/>
        <c:majorTickMark val="none"/>
        <c:minorTickMark val="none"/>
        <c:tickLblPos val="nextTo"/>
        <c:crossAx val="1719307056"/>
        <c:crosses val="autoZero"/>
        <c:auto val="1"/>
        <c:lblAlgn val="ctr"/>
        <c:lblOffset val="100"/>
        <c:noMultiLvlLbl val="0"/>
      </c:catAx>
      <c:valAx>
        <c:axId val="171930705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19308688"/>
        <c:crosses val="autoZero"/>
        <c:crossBetween val="between"/>
      </c:valAx>
      <c:valAx>
        <c:axId val="17193092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9309776"/>
        <c:crosses val="max"/>
        <c:crossBetween val="between"/>
      </c:valAx>
      <c:catAx>
        <c:axId val="1719309776"/>
        <c:scaling>
          <c:orientation val="minMax"/>
        </c:scaling>
        <c:delete val="1"/>
        <c:axPos val="b"/>
        <c:numFmt formatCode="General" sourceLinked="1"/>
        <c:majorTickMark val="out"/>
        <c:minorTickMark val="none"/>
        <c:tickLblPos val="nextTo"/>
        <c:crossAx val="17193092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1.23649422956396</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6.7874283512857625E-2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1.3308446312939952</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0.12747727846197288</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0.45439665441902433</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19305968"/>
        <c:axId val="17193103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1.41200795957298</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1.9697908287238159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B286A63-1108-47A5-A27B-5280D17F26E8}"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Q38. Aside from in this questionnaire, in the last 12 months, have you been asked by NHS mental health services to give your views on the quality of your care?</c:v>
                  </c:pt>
                </c15:dlblRangeCache>
              </c15:datalabelsRange>
            </c:ext>
          </c:extLst>
        </c:ser>
        <c:dLbls>
          <c:showLegendKey val="0"/>
          <c:showVal val="0"/>
          <c:showCatName val="0"/>
          <c:showSerName val="0"/>
          <c:showPercent val="0"/>
          <c:showBubbleSize val="0"/>
        </c:dLbls>
        <c:axId val="1719306512"/>
        <c:axId val="1719304336"/>
      </c:scatterChart>
      <c:catAx>
        <c:axId val="1719305968"/>
        <c:scaling>
          <c:orientation val="minMax"/>
        </c:scaling>
        <c:delete val="1"/>
        <c:axPos val="l"/>
        <c:numFmt formatCode="General" sourceLinked="1"/>
        <c:majorTickMark val="out"/>
        <c:minorTickMark val="none"/>
        <c:tickLblPos val="nextTo"/>
        <c:crossAx val="1719310320"/>
        <c:crosses val="autoZero"/>
        <c:auto val="1"/>
        <c:lblAlgn val="ctr"/>
        <c:lblOffset val="100"/>
        <c:noMultiLvlLbl val="0"/>
      </c:catAx>
      <c:valAx>
        <c:axId val="17193103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9305968"/>
        <c:crosses val="autoZero"/>
        <c:crossBetween val="between"/>
      </c:valAx>
      <c:valAx>
        <c:axId val="1719304336"/>
        <c:scaling>
          <c:orientation val="minMax"/>
          <c:min val="0"/>
        </c:scaling>
        <c:delete val="1"/>
        <c:axPos val="r"/>
        <c:numFmt formatCode="#;;0" sourceLinked="0"/>
        <c:majorTickMark val="out"/>
        <c:minorTickMark val="none"/>
        <c:tickLblPos val="nextTo"/>
        <c:crossAx val="1719306512"/>
        <c:crosses val="max"/>
        <c:crossBetween val="midCat"/>
        <c:majorUnit val="1"/>
      </c:valAx>
      <c:valAx>
        <c:axId val="17193065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1930433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0"/>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71F9-4014-9E8C-C04F6C7CD68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6.0942498197032764</c:v>
                </c:pt>
                <c:pt idx="1">
                  <c:v>6.3706394445225101</c:v>
                </c:pt>
                <c:pt idx="2">
                  <c:v>6.3939132746236771</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71F9-4014-9E8C-C04F6C7CD68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71F9-4014-9E8C-C04F6C7CD687}"/>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6.555516334710954</c:v>
                </c:pt>
                <c:pt idx="4">
                  <c:v>6.5884219351873901</c:v>
                </c:pt>
                <c:pt idx="5">
                  <c:v>6.643549660174493</c:v>
                </c:pt>
                <c:pt idx="6">
                  <c:v>6.6599359921305252</c:v>
                </c:pt>
                <c:pt idx="7">
                  <c:v>6.660776076348351</c:v>
                </c:pt>
                <c:pt idx="8">
                  <c:v>6.6883358355987603</c:v>
                </c:pt>
                <c:pt idx="9">
                  <c:v>6.7051110047631495</c:v>
                </c:pt>
                <c:pt idx="10">
                  <c:v>6.7395617150826004</c:v>
                </c:pt>
                <c:pt idx="11">
                  <c:v>6.7456337407156965</c:v>
                </c:pt>
                <c:pt idx="12">
                  <c:v>6.7771409424265601</c:v>
                </c:pt>
                <c:pt idx="13">
                  <c:v>6.7771951844909326</c:v>
                </c:pt>
                <c:pt idx="14">
                  <c:v>6.7813964023946491</c:v>
                </c:pt>
                <c:pt idx="15">
                  <c:v>6.7893292223380763</c:v>
                </c:pt>
                <c:pt idx="16">
                  <c:v>6.7935333776197409</c:v>
                </c:pt>
                <c:pt idx="17">
                  <c:v>6.7965898625992489</c:v>
                </c:pt>
                <c:pt idx="18">
                  <c:v>6.8167686291294629</c:v>
                </c:pt>
                <c:pt idx="19">
                  <c:v>6.8275113145637834</c:v>
                </c:pt>
                <c:pt idx="20">
                  <c:v>6.830502772760533</c:v>
                </c:pt>
                <c:pt idx="21">
                  <c:v>6.8379244119290066</c:v>
                </c:pt>
                <c:pt idx="22">
                  <c:v>6.8577809530749363</c:v>
                </c:pt>
                <c:pt idx="23">
                  <c:v>6.8744597334292932</c:v>
                </c:pt>
                <c:pt idx="24">
                  <c:v>6.8791725917473405</c:v>
                </c:pt>
                <c:pt idx="25">
                  <c:v>6.884080677410167</c:v>
                </c:pt>
                <c:pt idx="26">
                  <c:v>6.8990909598409234</c:v>
                </c:pt>
                <c:pt idx="27">
                  <c:v>6.9558243580644001</c:v>
                </c:pt>
                <c:pt idx="28">
                  <c:v>6.9910163897997828</c:v>
                </c:pt>
                <c:pt idx="29">
                  <c:v>7.0378062722265637</c:v>
                </c:pt>
                <c:pt idx="30">
                  <c:v>7.0929758305865862</c:v>
                </c:pt>
                <c:pt idx="31">
                  <c:v>7.0991609050230524</c:v>
                </c:pt>
                <c:pt idx="32">
                  <c:v>7.1066625866028543</c:v>
                </c:pt>
                <c:pt idx="33">
                  <c:v>7.1068458721493828</c:v>
                </c:pt>
                <c:pt idx="34">
                  <c:v>7.1367891302520263</c:v>
                </c:pt>
                <c:pt idx="35">
                  <c:v>7.1511113090962892</c:v>
                </c:pt>
                <c:pt idx="36">
                  <c:v>7.1631148356038636</c:v>
                </c:pt>
                <c:pt idx="37">
                  <c:v>7.1728505675588723</c:v>
                </c:pt>
                <c:pt idx="38">
                  <c:v>7.2654448562227296</c:v>
                </c:pt>
                <c:pt idx="39">
                  <c:v>7.2880188889437569</c:v>
                </c:pt>
                <c:pt idx="40">
                  <c:v>7.2996895486756097</c:v>
                </c:pt>
                <c:pt idx="41">
                  <c:v>7.30296733957569</c:v>
                </c:pt>
                <c:pt idx="42">
                  <c:v>7.3094900763170196</c:v>
                </c:pt>
                <c:pt idx="43">
                  <c:v>7.3135228271742205</c:v>
                </c:pt>
                <c:pt idx="44">
                  <c:v>7.3143182636383131</c:v>
                </c:pt>
                <c:pt idx="45">
                  <c:v>7.3222539394695971</c:v>
                </c:pt>
                <c:pt idx="46">
                  <c:v>7.3381671499544607</c:v>
                </c:pt>
                <c:pt idx="47">
                  <c:v>7.3620386521279295</c:v>
                </c:pt>
                <c:pt idx="48">
                  <c:v>7.3919876403847367</c:v>
                </c:pt>
                <c:pt idx="49">
                  <c:v>7.4103186686528737</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71F9-4014-9E8C-C04F6C7CD68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7.4136845005522707</c:v>
                </c:pt>
                <c:pt idx="51">
                  <c:v>7.426278386248403</c:v>
                </c:pt>
                <c:pt idx="52">
                  <c:v>#N/A</c:v>
                </c:pt>
                <c:pt idx="53">
                  <c:v>#N/A</c:v>
                </c:pt>
              </c:numCache>
            </c:numRef>
          </c:val>
          <c:extLst xmlns:c16r2="http://schemas.microsoft.com/office/drawing/2015/06/chart">
            <c:ext xmlns:c16="http://schemas.microsoft.com/office/drawing/2014/chart" uri="{C3380CC4-5D6E-409C-BE32-E72D297353CC}">
              <c16:uniqueId val="{00000004-71F9-4014-9E8C-C04F6C7CD68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7.5371693983419839</c:v>
                </c:pt>
                <c:pt idx="53">
                  <c:v>7.5375390328662633</c:v>
                </c:pt>
              </c:numCache>
            </c:numRef>
          </c:val>
          <c:extLst xmlns:c16r2="http://schemas.microsoft.com/office/drawing/2015/06/chart">
            <c:ext xmlns:c16="http://schemas.microsoft.com/office/drawing/2014/chart" uri="{C3380CC4-5D6E-409C-BE32-E72D297353CC}">
              <c16:uniqueId val="{00000005-71F9-4014-9E8C-C04F6C7CD68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71F9-4014-9E8C-C04F6C7CD687}"/>
            </c:ext>
          </c:extLst>
        </c:ser>
        <c:dLbls>
          <c:showLegendKey val="0"/>
          <c:showVal val="0"/>
          <c:showCatName val="0"/>
          <c:showSerName val="0"/>
          <c:showPercent val="0"/>
          <c:showBubbleSize val="0"/>
        </c:dLbls>
        <c:gapWidth val="50"/>
        <c:overlap val="100"/>
        <c:axId val="1719310864"/>
        <c:axId val="1719311408"/>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Your Trust</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7.30296733957569</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71F9-4014-9E8C-C04F6C7CD687}"/>
            </c:ext>
          </c:extLst>
        </c:ser>
        <c:dLbls>
          <c:showLegendKey val="0"/>
          <c:showVal val="0"/>
          <c:showCatName val="0"/>
          <c:showSerName val="0"/>
          <c:showPercent val="0"/>
          <c:showBubbleSize val="0"/>
        </c:dLbls>
        <c:gapWidth val="0"/>
        <c:overlap val="-100"/>
        <c:axId val="1719305424"/>
        <c:axId val="1719304880"/>
      </c:barChart>
      <c:catAx>
        <c:axId val="1719310864"/>
        <c:scaling>
          <c:orientation val="minMax"/>
        </c:scaling>
        <c:delete val="1"/>
        <c:axPos val="b"/>
        <c:numFmt formatCode="General" sourceLinked="1"/>
        <c:majorTickMark val="none"/>
        <c:minorTickMark val="none"/>
        <c:tickLblPos val="nextTo"/>
        <c:crossAx val="1719311408"/>
        <c:crosses val="autoZero"/>
        <c:auto val="1"/>
        <c:lblAlgn val="ctr"/>
        <c:lblOffset val="100"/>
        <c:noMultiLvlLbl val="0"/>
      </c:catAx>
      <c:valAx>
        <c:axId val="1719311408"/>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19310864"/>
        <c:crosses val="autoZero"/>
        <c:crossBetween val="between"/>
      </c:valAx>
      <c:valAx>
        <c:axId val="1719304880"/>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19305424"/>
        <c:crosses val="max"/>
        <c:crossBetween val="between"/>
      </c:valAx>
      <c:catAx>
        <c:axId val="1719305424"/>
        <c:scaling>
          <c:orientation val="minMax"/>
        </c:scaling>
        <c:delete val="1"/>
        <c:axPos val="b"/>
        <c:numFmt formatCode="General" sourceLinked="1"/>
        <c:majorTickMark val="out"/>
        <c:minorTickMark val="none"/>
        <c:tickLblPos val="nextTo"/>
        <c:crossAx val="1719304880"/>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4.7499455953206597</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6.1646454606806067E-2</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0.38234316554794212</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0.10659441595616581</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1.1128305209582798</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0.10659441595616581</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2.0772528806970669E-2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19308144"/>
        <c:axId val="17193076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6.4637415057680903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5.8569448919107137</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B7A62D30-39AB-4FA6-B4C3-362F9E5B160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 In the last 12 months, do you feel you have seen NHS mental health services often enough for your needs?</c:v>
                  </c:pt>
                </c15:dlblRangeCache>
              </c15:datalabelsRange>
            </c:ext>
          </c:extLst>
        </c:ser>
        <c:dLbls>
          <c:showLegendKey val="0"/>
          <c:showVal val="0"/>
          <c:showCatName val="0"/>
          <c:showSerName val="0"/>
          <c:showPercent val="0"/>
          <c:showBubbleSize val="0"/>
        </c:dLbls>
        <c:axId val="1725652224"/>
        <c:axId val="1725645696"/>
      </c:scatterChart>
      <c:catAx>
        <c:axId val="1719308144"/>
        <c:scaling>
          <c:orientation val="minMax"/>
        </c:scaling>
        <c:delete val="1"/>
        <c:axPos val="l"/>
        <c:numFmt formatCode="General" sourceLinked="1"/>
        <c:majorTickMark val="out"/>
        <c:minorTickMark val="none"/>
        <c:tickLblPos val="nextTo"/>
        <c:crossAx val="1719307600"/>
        <c:crosses val="autoZero"/>
        <c:auto val="1"/>
        <c:lblAlgn val="ctr"/>
        <c:lblOffset val="100"/>
        <c:noMultiLvlLbl val="0"/>
      </c:catAx>
      <c:valAx>
        <c:axId val="17193076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19308144"/>
        <c:crosses val="autoZero"/>
        <c:crossBetween val="between"/>
      </c:valAx>
      <c:valAx>
        <c:axId val="1725645696"/>
        <c:scaling>
          <c:orientation val="minMax"/>
          <c:min val="0"/>
        </c:scaling>
        <c:delete val="1"/>
        <c:axPos val="r"/>
        <c:numFmt formatCode="#;;0" sourceLinked="0"/>
        <c:majorTickMark val="out"/>
        <c:minorTickMark val="none"/>
        <c:tickLblPos val="nextTo"/>
        <c:crossAx val="1725652224"/>
        <c:crosses val="max"/>
        <c:crossBetween val="midCat"/>
        <c:majorUnit val="1"/>
      </c:valAx>
      <c:valAx>
        <c:axId val="172565222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25645696"/>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5.7782017619920198</c:v>
                </c:pt>
              </c:numCache>
            </c:numRef>
          </c:val>
          <c:extLst xmlns:c16r2="http://schemas.microsoft.com/office/drawing/2015/06/chart">
            <c:ext xmlns:c16="http://schemas.microsoft.com/office/drawing/2014/chart" uri="{C3380CC4-5D6E-409C-BE32-E72D297353CC}">
              <c16:uniqueId val="{00000000-95B2-43BB-9388-452B3BE996A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3.9638177997678881E-2</c:v>
                </c:pt>
              </c:numCache>
            </c:numRef>
          </c:val>
          <c:extLst xmlns:c16r2="http://schemas.microsoft.com/office/drawing/2015/06/chart">
            <c:ext xmlns:c16="http://schemas.microsoft.com/office/drawing/2014/chart" uri="{C3380CC4-5D6E-409C-BE32-E72D297353CC}">
              <c16:uniqueId val="{00000001-95B2-43BB-9388-452B3BE996A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0.36430761022400393</c:v>
                </c:pt>
              </c:numCache>
            </c:numRef>
          </c:val>
          <c:extLst xmlns:c16r2="http://schemas.microsoft.com/office/drawing/2015/06/chart">
            <c:ext xmlns:c16="http://schemas.microsoft.com/office/drawing/2014/chart" uri="{C3380CC4-5D6E-409C-BE32-E72D297353CC}">
              <c16:uniqueId val="{00000002-95B2-43BB-9388-452B3BE996A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0.10156623797514808</c:v>
                </c:pt>
              </c:numCache>
            </c:numRef>
          </c:val>
          <c:extLst xmlns:c16r2="http://schemas.microsoft.com/office/drawing/2015/06/chart">
            <c:ext xmlns:c16="http://schemas.microsoft.com/office/drawing/2014/chart" uri="{C3380CC4-5D6E-409C-BE32-E72D297353CC}">
              <c16:uniqueId val="{00000003-95B2-43BB-9388-452B3BE996A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1.0603370589706778</c:v>
                </c:pt>
              </c:numCache>
            </c:numRef>
          </c:val>
          <c:extLst xmlns:c16r2="http://schemas.microsoft.com/office/drawing/2015/06/chart">
            <c:ext xmlns:c16="http://schemas.microsoft.com/office/drawing/2014/chart" uri="{C3380CC4-5D6E-409C-BE32-E72D297353CC}">
              <c16:uniqueId val="{00000004-95B2-43BB-9388-452B3BE996A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0.10156623797514808</c:v>
                </c:pt>
              </c:numCache>
            </c:numRef>
          </c:val>
          <c:extLst xmlns:c16r2="http://schemas.microsoft.com/office/drawing/2015/06/chart">
            <c:ext xmlns:c16="http://schemas.microsoft.com/office/drawing/2014/chart" uri="{C3380CC4-5D6E-409C-BE32-E72D297353CC}">
              <c16:uniqueId val="{00000005-95B2-43BB-9388-452B3BE996A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0.15535026045627376</c:v>
                </c:pt>
              </c:numCache>
            </c:numRef>
          </c:val>
          <c:extLst xmlns:c16r2="http://schemas.microsoft.com/office/drawing/2015/06/chart">
            <c:ext xmlns:c16="http://schemas.microsoft.com/office/drawing/2014/chart" uri="{C3380CC4-5D6E-409C-BE32-E72D297353CC}">
              <c16:uniqueId val="{00000006-95B2-43BB-9388-452B3BE996A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95B2-43BB-9388-452B3BE996AB}"/>
            </c:ext>
          </c:extLst>
        </c:ser>
        <c:dLbls>
          <c:showLegendKey val="0"/>
          <c:showVal val="0"/>
          <c:showCatName val="0"/>
          <c:showSerName val="0"/>
          <c:showPercent val="0"/>
          <c:showBubbleSize val="0"/>
        </c:dLbls>
        <c:gapWidth val="0"/>
        <c:overlap val="100"/>
        <c:axId val="1725649504"/>
        <c:axId val="17256549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7.0629505329312803</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95B2-43BB-9388-452B3BE996A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95B2-43BB-9388-452B3BE996AB}"/>
              </c:ext>
            </c:extLst>
          </c:dPt>
          <c:xVal>
            <c:numRef>
              <c:f>Sheet1!$B$12</c:f>
              <c:numCache>
                <c:formatCode>0.0</c:formatCode>
                <c:ptCount val="1"/>
                <c:pt idx="0">
                  <c:v>6.8138823176741896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95B2-43BB-9388-452B3BE996AB}"/>
            </c:ext>
          </c:extLst>
        </c:ser>
        <c:ser>
          <c:idx val="9"/>
          <c:order val="10"/>
          <c:tx>
            <c:v>label</c:v>
          </c:tx>
          <c:spPr>
            <a:ln w="25400" cap="rnd">
              <a:noFill/>
              <a:round/>
            </a:ln>
            <a:effectLst/>
          </c:spPr>
          <c:marker>
            <c:symbol val="none"/>
          </c:marker>
          <c:dLbls>
            <c:dLbl>
              <c:idx val="0"/>
              <c:tx>
                <c:rich>
                  <a:bodyPr/>
                  <a:lstStyle/>
                  <a:p>
                    <a:fld id="{B9FE5397-70F8-4FFE-B5E6-74104FB1C5BB}"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95B2-43BB-9388-452B3BE996A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95B2-43BB-9388-452B3BE996AB}"/>
            </c:ext>
            <c:ext xmlns:c15="http://schemas.microsoft.com/office/drawing/2012/chart" uri="{02D57815-91ED-43cb-92C2-25804820EDAC}">
              <c15:datalabelsRange>
                <c15:f>Sheet1!$B$1</c15:f>
                <c15:dlblRangeCache>
                  <c:ptCount val="1"/>
                  <c:pt idx="0">
                    <c:v>Q4. In the last 12 months, were care and services available when you needed them?</c:v>
                  </c:pt>
                </c15:dlblRangeCache>
              </c15:datalabelsRange>
            </c:ext>
          </c:extLst>
        </c:ser>
        <c:dLbls>
          <c:showLegendKey val="0"/>
          <c:showVal val="0"/>
          <c:showCatName val="0"/>
          <c:showSerName val="0"/>
          <c:showPercent val="0"/>
          <c:showBubbleSize val="0"/>
        </c:dLbls>
        <c:axId val="1725640800"/>
        <c:axId val="1725647328"/>
      </c:scatterChart>
      <c:catAx>
        <c:axId val="1725649504"/>
        <c:scaling>
          <c:orientation val="minMax"/>
        </c:scaling>
        <c:delete val="1"/>
        <c:axPos val="l"/>
        <c:numFmt formatCode="General" sourceLinked="1"/>
        <c:majorTickMark val="out"/>
        <c:minorTickMark val="none"/>
        <c:tickLblPos val="nextTo"/>
        <c:crossAx val="1725654944"/>
        <c:crosses val="autoZero"/>
        <c:auto val="1"/>
        <c:lblAlgn val="ctr"/>
        <c:lblOffset val="100"/>
        <c:noMultiLvlLbl val="0"/>
      </c:catAx>
      <c:valAx>
        <c:axId val="17256549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25649504"/>
        <c:crosses val="autoZero"/>
        <c:crossBetween val="between"/>
      </c:valAx>
      <c:valAx>
        <c:axId val="1725647328"/>
        <c:scaling>
          <c:orientation val="minMax"/>
          <c:min val="0"/>
        </c:scaling>
        <c:delete val="1"/>
        <c:axPos val="r"/>
        <c:numFmt formatCode="#;;0" sourceLinked="0"/>
        <c:majorTickMark val="out"/>
        <c:minorTickMark val="none"/>
        <c:tickLblPos val="nextTo"/>
        <c:crossAx val="1725640800"/>
        <c:crosses val="max"/>
        <c:crossBetween val="midCat"/>
        <c:majorUnit val="1"/>
      </c:valAx>
      <c:valAx>
        <c:axId val="172564080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72564732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7.7015224751455298</c:v>
                </c:pt>
              </c:numCache>
            </c:numRef>
          </c:val>
          <c:extLst xmlns:c16r2="http://schemas.microsoft.com/office/drawing/2015/06/chart">
            <c:ext xmlns:c16="http://schemas.microsoft.com/office/drawing/2014/chart" uri="{C3380CC4-5D6E-409C-BE32-E72D297353CC}">
              <c16:uniqueId val="{00000000-F30E-4252-BF8A-1AE96699AE3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F30E-4252-BF8A-1AE96699AE3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0.1129339417332984</c:v>
                </c:pt>
              </c:numCache>
            </c:numRef>
          </c:val>
          <c:extLst xmlns:c16r2="http://schemas.microsoft.com/office/drawing/2015/06/chart">
            <c:ext xmlns:c16="http://schemas.microsoft.com/office/drawing/2014/chart" uri="{C3380CC4-5D6E-409C-BE32-E72D297353CC}">
              <c16:uniqueId val="{00000002-F30E-4252-BF8A-1AE96699AE3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7.4849587018660735E-2</c:v>
                </c:pt>
              </c:numCache>
            </c:numRef>
          </c:val>
          <c:extLst xmlns:c16r2="http://schemas.microsoft.com/office/drawing/2015/06/chart">
            <c:ext xmlns:c16="http://schemas.microsoft.com/office/drawing/2014/chart" uri="{C3380CC4-5D6E-409C-BE32-E72D297353CC}">
              <c16:uniqueId val="{00000003-F30E-4252-BF8A-1AE96699AE3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0.78141902808249508</c:v>
                </c:pt>
              </c:numCache>
            </c:numRef>
          </c:val>
          <c:extLst xmlns:c16r2="http://schemas.microsoft.com/office/drawing/2015/06/chart">
            <c:ext xmlns:c16="http://schemas.microsoft.com/office/drawing/2014/chart" uri="{C3380CC4-5D6E-409C-BE32-E72D297353CC}">
              <c16:uniqueId val="{00000004-F30E-4252-BF8A-1AE96699AE3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7.4849587018659847E-2</c:v>
                </c:pt>
              </c:numCache>
            </c:numRef>
          </c:val>
          <c:extLst xmlns:c16r2="http://schemas.microsoft.com/office/drawing/2015/06/chart">
            <c:ext xmlns:c16="http://schemas.microsoft.com/office/drawing/2014/chart" uri="{C3380CC4-5D6E-409C-BE32-E72D297353CC}">
              <c16:uniqueId val="{00000005-F30E-4252-BF8A-1AE96699AE3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0.12180146708306694</c:v>
                </c:pt>
              </c:numCache>
            </c:numRef>
          </c:val>
          <c:extLst xmlns:c16r2="http://schemas.microsoft.com/office/drawing/2015/06/chart">
            <c:ext xmlns:c16="http://schemas.microsoft.com/office/drawing/2014/chart" uri="{C3380CC4-5D6E-409C-BE32-E72D297353CC}">
              <c16:uniqueId val="{00000006-F30E-4252-BF8A-1AE96699AE3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F30E-4252-BF8A-1AE96699AE36}"/>
            </c:ext>
          </c:extLst>
        </c:ser>
        <c:dLbls>
          <c:showLegendKey val="0"/>
          <c:showVal val="0"/>
          <c:showCatName val="0"/>
          <c:showSerName val="0"/>
          <c:showPercent val="0"/>
          <c:showBubbleSize val="0"/>
        </c:dLbls>
        <c:gapWidth val="0"/>
        <c:overlap val="100"/>
        <c:axId val="1725652768"/>
        <c:axId val="17256554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8.3822099800276995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F30E-4252-BF8A-1AE96699AE3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9-F30E-4252-BF8A-1AE96699AE36}"/>
              </c:ext>
            </c:extLst>
          </c:dPt>
          <c:xVal>
            <c:numRef>
              <c:f>Sheet1!$B$12</c:f>
              <c:numCache>
                <c:formatCode>0.0</c:formatCode>
                <c:ptCount val="1"/>
                <c:pt idx="0">
                  <c:v>8.2800155179387396</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A-F30E-4252-BF8A-1AE96699AE36}"/>
            </c:ext>
          </c:extLst>
        </c:ser>
        <c:ser>
          <c:idx val="9"/>
          <c:order val="10"/>
          <c:tx>
            <c:v>label</c:v>
          </c:tx>
          <c:spPr>
            <a:ln w="25400" cap="rnd">
              <a:noFill/>
              <a:round/>
            </a:ln>
            <a:effectLst/>
          </c:spPr>
          <c:marker>
            <c:symbol val="none"/>
          </c:marker>
          <c:dLbls>
            <c:dLbl>
              <c:idx val="0"/>
              <c:tx>
                <c:rich>
                  <a:bodyPr/>
                  <a:lstStyle/>
                  <a:p>
                    <a:fld id="{5A9438EE-234C-48D2-9621-665519CEF483}"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B-F30E-4252-BF8A-1AE96699AE36}"/>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C-F30E-4252-BF8A-1AE96699AE36}"/>
            </c:ext>
            <c:ext xmlns:c15="http://schemas.microsoft.com/office/drawing/2012/chart" uri="{02D57815-91ED-43cb-92C2-25804820EDAC}">
              <c15:datalabelsRange>
                <c15:f>Sheet1!$B$1</c15:f>
                <c15:dlblRangeCache>
                  <c:ptCount val="1"/>
                  <c:pt idx="0">
                    <c:v>Q37. Overall, in the last 12 months, did you feel that you were treated with respect and dignity by NHS mental health services?</c:v>
                  </c:pt>
                </c15:dlblRangeCache>
              </c15:datalabelsRange>
            </c:ext>
          </c:extLst>
        </c:ser>
        <c:dLbls>
          <c:showLegendKey val="0"/>
          <c:showVal val="0"/>
          <c:showCatName val="0"/>
          <c:showSerName val="0"/>
          <c:showPercent val="0"/>
          <c:showBubbleSize val="0"/>
        </c:dLbls>
        <c:axId val="1725653312"/>
        <c:axId val="1725650048"/>
      </c:scatterChart>
      <c:catAx>
        <c:axId val="1725652768"/>
        <c:scaling>
          <c:orientation val="minMax"/>
        </c:scaling>
        <c:delete val="1"/>
        <c:axPos val="l"/>
        <c:numFmt formatCode="General" sourceLinked="1"/>
        <c:majorTickMark val="out"/>
        <c:minorTickMark val="none"/>
        <c:tickLblPos val="nextTo"/>
        <c:crossAx val="1725655488"/>
        <c:crosses val="autoZero"/>
        <c:auto val="1"/>
        <c:lblAlgn val="ctr"/>
        <c:lblOffset val="100"/>
        <c:noMultiLvlLbl val="0"/>
      </c:catAx>
      <c:valAx>
        <c:axId val="17256554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25652768"/>
        <c:crosses val="autoZero"/>
        <c:crossBetween val="between"/>
      </c:valAx>
      <c:valAx>
        <c:axId val="1725650048"/>
        <c:scaling>
          <c:orientation val="minMax"/>
          <c:min val="0"/>
        </c:scaling>
        <c:delete val="1"/>
        <c:axPos val="r"/>
        <c:numFmt formatCode="#;;0" sourceLinked="0"/>
        <c:majorTickMark val="out"/>
        <c:minorTickMark val="none"/>
        <c:tickLblPos val="nextTo"/>
        <c:crossAx val="1725653312"/>
        <c:crosses val="max"/>
        <c:crossBetween val="midCat"/>
        <c:majorUnit val="1"/>
      </c:valAx>
      <c:valAx>
        <c:axId val="1725653312"/>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1725650048"/>
        <c:crosses val="max"/>
        <c:crossBetween val="midCat"/>
      </c:valAx>
      <c:spPr>
        <a:solidFill>
          <a:schemeClr val="bg1">
            <a:lumMod val="95000"/>
          </a:schemeClr>
        </a:solid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275D-4B60-A7BF-E595036075DC}"/>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5.94541574290505</c:v>
                </c:pt>
                <c:pt idx="1">
                  <c:v>6.0546057078025699</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275D-4B60-A7BF-E595036075DC}"/>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6.2751509565141701</c:v>
                </c:pt>
                <c:pt idx="3">
                  <c:v>6.3134632587232504</c:v>
                </c:pt>
                <c:pt idx="4">
                  <c:v>6.3299251677081303</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275D-4B60-A7BF-E595036075DC}"/>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6.4659583447735196</c:v>
                </c:pt>
                <c:pt idx="6">
                  <c:v>6.5043984740280898</c:v>
                </c:pt>
                <c:pt idx="7">
                  <c:v>6.5361076601838901</c:v>
                </c:pt>
                <c:pt idx="8">
                  <c:v>6.57708603560335</c:v>
                </c:pt>
                <c:pt idx="9">
                  <c:v>6.5956102532467904</c:v>
                </c:pt>
                <c:pt idx="10">
                  <c:v>6.6125109408124798</c:v>
                </c:pt>
                <c:pt idx="11">
                  <c:v>6.6401859615358099</c:v>
                </c:pt>
                <c:pt idx="12">
                  <c:v>6.6416922898301696</c:v>
                </c:pt>
                <c:pt idx="13">
                  <c:v>6.6570891905654097</c:v>
                </c:pt>
                <c:pt idx="14">
                  <c:v>6.6589435554014296</c:v>
                </c:pt>
                <c:pt idx="15">
                  <c:v>6.6604436684842998</c:v>
                </c:pt>
                <c:pt idx="16">
                  <c:v>6.6756079657357503</c:v>
                </c:pt>
                <c:pt idx="17">
                  <c:v>6.6763132667888598</c:v>
                </c:pt>
                <c:pt idx="18">
                  <c:v>6.67757255976744</c:v>
                </c:pt>
                <c:pt idx="19">
                  <c:v>6.7142243545208897</c:v>
                </c:pt>
                <c:pt idx="20">
                  <c:v>6.7173385632658302</c:v>
                </c:pt>
                <c:pt idx="21">
                  <c:v>6.7229973657056297</c:v>
                </c:pt>
                <c:pt idx="22">
                  <c:v>6.7251914241199398</c:v>
                </c:pt>
                <c:pt idx="23">
                  <c:v>6.7341145282605597</c:v>
                </c:pt>
                <c:pt idx="24">
                  <c:v>6.7355943991770104</c:v>
                </c:pt>
                <c:pt idx="25">
                  <c:v>6.7477693710606799</c:v>
                </c:pt>
                <c:pt idx="26">
                  <c:v>6.7893647864602302</c:v>
                </c:pt>
                <c:pt idx="27">
                  <c:v>6.80450226021539</c:v>
                </c:pt>
                <c:pt idx="28">
                  <c:v>6.8375936856703703</c:v>
                </c:pt>
                <c:pt idx="29">
                  <c:v>6.84147228377822</c:v>
                </c:pt>
                <c:pt idx="30">
                  <c:v>6.8419480115953597</c:v>
                </c:pt>
                <c:pt idx="31">
                  <c:v>6.84908847464314</c:v>
                </c:pt>
                <c:pt idx="32">
                  <c:v>6.8595415850267596</c:v>
                </c:pt>
                <c:pt idx="33">
                  <c:v>6.8947965570210599</c:v>
                </c:pt>
                <c:pt idx="34">
                  <c:v>6.9122709961399202</c:v>
                </c:pt>
                <c:pt idx="35">
                  <c:v>6.9137601513925597</c:v>
                </c:pt>
                <c:pt idx="36">
                  <c:v>6.9430076850846403</c:v>
                </c:pt>
                <c:pt idx="37">
                  <c:v>6.9500652004445698</c:v>
                </c:pt>
                <c:pt idx="38">
                  <c:v>6.9602616292561601</c:v>
                </c:pt>
                <c:pt idx="39">
                  <c:v>7.0334865664479</c:v>
                </c:pt>
                <c:pt idx="40">
                  <c:v>7.0417047451795796</c:v>
                </c:pt>
                <c:pt idx="41">
                  <c:v>7.0545392130028501</c:v>
                </c:pt>
                <c:pt idx="42">
                  <c:v>7.0824051491220397</c:v>
                </c:pt>
                <c:pt idx="43">
                  <c:v>7.1564909485111201</c:v>
                </c:pt>
                <c:pt idx="44">
                  <c:v>7.1798240533672697</c:v>
                </c:pt>
                <c:pt idx="45">
                  <c:v>7.2390258786166397</c:v>
                </c:pt>
                <c:pt idx="46">
                  <c:v>7.2449908949960102</c:v>
                </c:pt>
                <c:pt idx="47">
                  <c:v>7.2456899883082597</c:v>
                </c:pt>
                <c:pt idx="48">
                  <c:v>7.2725820224407398</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3-275D-4B60-A7BF-E595036075DC}"/>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7.2862392475843301</c:v>
                </c:pt>
                <c:pt idx="50">
                  <c:v>7.3019458851729198</c:v>
                </c:pt>
                <c:pt idx="51">
                  <c:v>#N/A</c:v>
                </c:pt>
                <c:pt idx="52">
                  <c:v>#N/A</c:v>
                </c:pt>
                <c:pt idx="53">
                  <c:v>#N/A</c:v>
                </c:pt>
              </c:numCache>
            </c:numRef>
          </c:val>
          <c:extLst xmlns:c16r2="http://schemas.microsoft.com/office/drawing/2015/06/chart">
            <c:ext xmlns:c16="http://schemas.microsoft.com/office/drawing/2014/chart" uri="{C3380CC4-5D6E-409C-BE32-E72D297353CC}">
              <c16:uniqueId val="{00000004-275D-4B60-A7BF-E595036075DC}"/>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7.3837686721057896</c:v>
                </c:pt>
                <c:pt idx="52">
                  <c:v>7.4538229125668503</c:v>
                </c:pt>
                <c:pt idx="53">
                  <c:v>7.46309710713866</c:v>
                </c:pt>
              </c:numCache>
            </c:numRef>
          </c:val>
          <c:extLst xmlns:c16r2="http://schemas.microsoft.com/office/drawing/2015/06/chart">
            <c:ext xmlns:c16="http://schemas.microsoft.com/office/drawing/2014/chart" uri="{C3380CC4-5D6E-409C-BE32-E72D297353CC}">
              <c16:uniqueId val="{00000005-275D-4B60-A7BF-E595036075DC}"/>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275D-4B60-A7BF-E595036075DC}"/>
            </c:ext>
          </c:extLst>
        </c:ser>
        <c:dLbls>
          <c:showLegendKey val="0"/>
          <c:showVal val="0"/>
          <c:showCatName val="0"/>
          <c:showSerName val="0"/>
          <c:showPercent val="0"/>
          <c:showBubbleSize val="0"/>
        </c:dLbls>
        <c:gapWidth val="50"/>
        <c:overlap val="100"/>
        <c:axId val="1725642432"/>
        <c:axId val="1725651680"/>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Your Trust</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7.0334865664479</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275D-4B60-A7BF-E595036075DC}"/>
            </c:ext>
          </c:extLst>
        </c:ser>
        <c:dLbls>
          <c:showLegendKey val="0"/>
          <c:showVal val="0"/>
          <c:showCatName val="0"/>
          <c:showSerName val="0"/>
          <c:showPercent val="0"/>
          <c:showBubbleSize val="0"/>
        </c:dLbls>
        <c:gapWidth val="0"/>
        <c:overlap val="-100"/>
        <c:axId val="1725647872"/>
        <c:axId val="1725656032"/>
      </c:barChart>
      <c:catAx>
        <c:axId val="1725642432"/>
        <c:scaling>
          <c:orientation val="minMax"/>
        </c:scaling>
        <c:delete val="1"/>
        <c:axPos val="b"/>
        <c:numFmt formatCode="General" sourceLinked="1"/>
        <c:majorTickMark val="none"/>
        <c:minorTickMark val="none"/>
        <c:tickLblPos val="nextTo"/>
        <c:crossAx val="1725651680"/>
        <c:crosses val="autoZero"/>
        <c:auto val="1"/>
        <c:lblAlgn val="ctr"/>
        <c:lblOffset val="100"/>
        <c:noMultiLvlLbl val="0"/>
      </c:catAx>
      <c:valAx>
        <c:axId val="1725651680"/>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25642432"/>
        <c:crosses val="autoZero"/>
        <c:crossBetween val="between"/>
      </c:valAx>
      <c:valAx>
        <c:axId val="172565603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5647872"/>
        <c:crosses val="max"/>
        <c:crossBetween val="between"/>
      </c:valAx>
      <c:catAx>
        <c:axId val="1725647872"/>
        <c:scaling>
          <c:orientation val="minMax"/>
        </c:scaling>
        <c:delete val="1"/>
        <c:axPos val="b"/>
        <c:numFmt formatCode="General" sourceLinked="1"/>
        <c:majorTickMark val="out"/>
        <c:minorTickMark val="none"/>
        <c:tickLblPos val="nextTo"/>
        <c:crossAx val="1725656032"/>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5.94541574290505</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0.31777373216083937</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8.9974728884934407E-2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0.93932335498021047</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8.9974728884934407E-2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8.0634819322691342E-2</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25646240"/>
        <c:axId val="172565385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7.0334865664479</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6.8228258814409335</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19D7EE84-2167-493A-811E-151C4109C8C7}"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Q36. Overall...</c:v>
                  </c:pt>
                </c15:dlblRangeCache>
              </c15:datalabelsRange>
            </c:ext>
          </c:extLst>
        </c:ser>
        <c:dLbls>
          <c:showLegendKey val="0"/>
          <c:showVal val="0"/>
          <c:showCatName val="0"/>
          <c:showSerName val="0"/>
          <c:showPercent val="0"/>
          <c:showBubbleSize val="0"/>
        </c:dLbls>
        <c:axId val="1725641888"/>
        <c:axId val="1725641344"/>
      </c:scatterChart>
      <c:catAx>
        <c:axId val="1725646240"/>
        <c:scaling>
          <c:orientation val="minMax"/>
        </c:scaling>
        <c:delete val="1"/>
        <c:axPos val="l"/>
        <c:numFmt formatCode="General" sourceLinked="1"/>
        <c:majorTickMark val="out"/>
        <c:minorTickMark val="none"/>
        <c:tickLblPos val="nextTo"/>
        <c:crossAx val="1725653856"/>
        <c:crosses val="autoZero"/>
        <c:auto val="1"/>
        <c:lblAlgn val="ctr"/>
        <c:lblOffset val="100"/>
        <c:noMultiLvlLbl val="0"/>
      </c:catAx>
      <c:valAx>
        <c:axId val="172565385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25646240"/>
        <c:crosses val="autoZero"/>
        <c:crossBetween val="between"/>
      </c:valAx>
      <c:valAx>
        <c:axId val="1725641344"/>
        <c:scaling>
          <c:orientation val="minMax"/>
          <c:min val="0"/>
        </c:scaling>
        <c:delete val="1"/>
        <c:axPos val="r"/>
        <c:numFmt formatCode="#;;0" sourceLinked="0"/>
        <c:majorTickMark val="out"/>
        <c:minorTickMark val="none"/>
        <c:tickLblPos val="nextTo"/>
        <c:crossAx val="1725641888"/>
        <c:crosses val="max"/>
        <c:crossBetween val="midCat"/>
        <c:majorUnit val="1"/>
      </c:valAx>
      <c:valAx>
        <c:axId val="17256418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2564134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0445028121317811E-2"/>
          <c:y val="0.15844129632244169"/>
          <c:w val="0.9464254815446681"/>
          <c:h val="0.8076694112869538"/>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Sheet1!$D$2:$D$55</c:f>
              <c:numCache>
                <c:formatCode>General</c:formatCode>
                <c:ptCount val="54"/>
                <c:pt idx="0">
                  <c:v>5.26489261751823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0-3F16-44E9-8B78-499D629311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Sheet1!$E$2:$E$55</c:f>
              <c:numCache>
                <c:formatCode>General</c:formatCode>
                <c:ptCount val="54"/>
                <c:pt idx="0">
                  <c:v>#N/A</c:v>
                </c:pt>
                <c:pt idx="1">
                  <c:v>5.7522927535283301</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1-3F16-44E9-8B78-499D629311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Sheet1!$F$2:$F$55</c:f>
              <c:numCache>
                <c:formatCode>General</c:formatCode>
                <c:ptCount val="54"/>
                <c:pt idx="0">
                  <c:v>#N/A</c:v>
                </c:pt>
                <c:pt idx="1">
                  <c:v>#N/A</c:v>
                </c:pt>
                <c:pt idx="2">
                  <c:v>5.9097923033703896</c:v>
                </c:pt>
                <c:pt idx="3">
                  <c:v>5.9129090251671697</c:v>
                </c:pt>
                <c:pt idx="4">
                  <c:v>5.9670929145030298</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2-3F16-44E9-8B78-499D629311C3}"/>
            </c:ext>
          </c:extLst>
        </c:ser>
        <c:ser>
          <c:idx val="3"/>
          <c:order val="3"/>
          <c:tx>
            <c:strRef>
              <c:f>Sheet1!$G$1</c:f>
              <c:strCache>
                <c:ptCount val="1"/>
                <c:pt idx="0">
                  <c:v>About the same</c:v>
                </c:pt>
              </c:strCache>
            </c:strRef>
          </c:tx>
          <c:spPr>
            <a:solidFill>
              <a:srgbClr val="D9D9D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Sheet1!$G$2:$G$55</c:f>
              <c:numCache>
                <c:formatCode>General</c:formatCode>
                <c:ptCount val="54"/>
                <c:pt idx="0">
                  <c:v>#N/A</c:v>
                </c:pt>
                <c:pt idx="1">
                  <c:v>#N/A</c:v>
                </c:pt>
                <c:pt idx="2">
                  <c:v>#N/A</c:v>
                </c:pt>
                <c:pt idx="3">
                  <c:v>#N/A</c:v>
                </c:pt>
                <c:pt idx="4">
                  <c:v>#N/A</c:v>
                </c:pt>
                <c:pt idx="5">
                  <c:v>5.9053053450935096</c:v>
                </c:pt>
                <c:pt idx="6">
                  <c:v>5.9902850145003104</c:v>
                </c:pt>
                <c:pt idx="7">
                  <c:v>6.0354513161858501</c:v>
                </c:pt>
                <c:pt idx="8">
                  <c:v>6.03677236127605</c:v>
                </c:pt>
                <c:pt idx="9">
                  <c:v>6.1366220916287997</c:v>
                </c:pt>
                <c:pt idx="10">
                  <c:v>6.1411931998313403</c:v>
                </c:pt>
                <c:pt idx="11">
                  <c:v>6.1781630482627499</c:v>
                </c:pt>
                <c:pt idx="12">
                  <c:v>6.2413203389642398</c:v>
                </c:pt>
                <c:pt idx="13">
                  <c:v>6.2480767026133002</c:v>
                </c:pt>
                <c:pt idx="14">
                  <c:v>6.2949223838361696</c:v>
                </c:pt>
                <c:pt idx="15">
                  <c:v>6.3151160324889402</c:v>
                </c:pt>
                <c:pt idx="16">
                  <c:v>6.3273211405052097</c:v>
                </c:pt>
                <c:pt idx="17">
                  <c:v>6.3311296113674498</c:v>
                </c:pt>
                <c:pt idx="18">
                  <c:v>6.3412723569290002</c:v>
                </c:pt>
                <c:pt idx="19">
                  <c:v>6.3710684529302002</c:v>
                </c:pt>
                <c:pt idx="20">
                  <c:v>6.3823940838483599</c:v>
                </c:pt>
                <c:pt idx="21">
                  <c:v>6.3969341270757196</c:v>
                </c:pt>
                <c:pt idx="22">
                  <c:v>6.4148416234393499</c:v>
                </c:pt>
                <c:pt idx="23">
                  <c:v>6.4160173469570596</c:v>
                </c:pt>
                <c:pt idx="24">
                  <c:v>6.4387038116299404</c:v>
                </c:pt>
                <c:pt idx="25">
                  <c:v>6.4861054238810398</c:v>
                </c:pt>
                <c:pt idx="26">
                  <c:v>6.5013165029409397</c:v>
                </c:pt>
                <c:pt idx="27">
                  <c:v>6.5060371072874599</c:v>
                </c:pt>
                <c:pt idx="28">
                  <c:v>6.5143897259787096</c:v>
                </c:pt>
                <c:pt idx="29">
                  <c:v>6.5222113136998798</c:v>
                </c:pt>
                <c:pt idx="30">
                  <c:v>6.5601249132358097</c:v>
                </c:pt>
                <c:pt idx="31">
                  <c:v>6.56666416210631</c:v>
                </c:pt>
                <c:pt idx="32">
                  <c:v>6.5894324165453302</c:v>
                </c:pt>
                <c:pt idx="33">
                  <c:v>6.6267615227971701</c:v>
                </c:pt>
                <c:pt idx="34">
                  <c:v>6.6677183503493298</c:v>
                </c:pt>
                <c:pt idx="35">
                  <c:v>6.6727118804667302</c:v>
                </c:pt>
                <c:pt idx="36">
                  <c:v>6.6737972232975098</c:v>
                </c:pt>
                <c:pt idx="37">
                  <c:v>6.6783067674862799</c:v>
                </c:pt>
                <c:pt idx="38">
                  <c:v>6.6829778749448803</c:v>
                </c:pt>
                <c:pt idx="39">
                  <c:v>6.7158929056261503</c:v>
                </c:pt>
                <c:pt idx="40">
                  <c:v>6.73104590009061</c:v>
                </c:pt>
                <c:pt idx="41">
                  <c:v>6.7370407590567396</c:v>
                </c:pt>
                <c:pt idx="42">
                  <c:v>6.8110615992280703</c:v>
                </c:pt>
                <c:pt idx="43">
                  <c:v>6.8268218791641804</c:v>
                </c:pt>
                <c:pt idx="44">
                  <c:v>6.82805183468591</c:v>
                </c:pt>
                <c:pt idx="45">
                  <c:v>6.8841770691634503</c:v>
                </c:pt>
                <c:pt idx="46">
                  <c:v>6.8958299404008603</c:v>
                </c:pt>
                <c:pt idx="47">
                  <c:v>6.9111646060308898</c:v>
                </c:pt>
                <c:pt idx="48">
                  <c:v>6.9581760492824696</c:v>
                </c:pt>
                <c:pt idx="49">
                  <c:v>6.9633532451298699</c:v>
                </c:pt>
                <c:pt idx="50">
                  <c:v>7.0110003928786098</c:v>
                </c:pt>
                <c:pt idx="51">
                  <c:v>#N/A</c:v>
                </c:pt>
                <c:pt idx="52">
                  <c:v>#N/A</c:v>
                </c:pt>
                <c:pt idx="53">
                  <c:v>#N/A</c:v>
                </c:pt>
              </c:numCache>
            </c:numRef>
          </c:val>
          <c:extLst xmlns:c16r2="http://schemas.microsoft.com/office/drawing/2015/06/chart">
            <c:ext xmlns:c16="http://schemas.microsoft.com/office/drawing/2014/chart" uri="{C3380CC4-5D6E-409C-BE32-E72D297353CC}">
              <c16:uniqueId val="{00000003-3F16-44E9-8B78-499D629311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Sheet1!$H$2:$H$55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6.9852706030707097</c:v>
                </c:pt>
                <c:pt idx="52">
                  <c:v>#N/A</c:v>
                </c:pt>
                <c:pt idx="53">
                  <c:v>#N/A</c:v>
                </c:pt>
              </c:numCache>
            </c:numRef>
          </c:val>
          <c:extLst xmlns:c16r2="http://schemas.microsoft.com/office/drawing/2015/06/chart">
            <c:ext xmlns:c16="http://schemas.microsoft.com/office/drawing/2014/chart" uri="{C3380CC4-5D6E-409C-BE32-E72D297353CC}">
              <c16:uniqueId val="{00000004-3F16-44E9-8B78-499D629311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Sheet1!$I$2:$I$55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7.1315867296455799</c:v>
                </c:pt>
                <c:pt idx="53">
                  <c:v>7.2299060095666601</c:v>
                </c:pt>
              </c:numCache>
            </c:numRef>
          </c:val>
          <c:extLst xmlns:c16r2="http://schemas.microsoft.com/office/drawing/2015/06/chart">
            <c:ext xmlns:c16="http://schemas.microsoft.com/office/drawing/2014/chart" uri="{C3380CC4-5D6E-409C-BE32-E72D297353CC}">
              <c16:uniqueId val="{00000005-3F16-44E9-8B78-499D629311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Sheet1!$J$2:$J$55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6-3F16-44E9-8B78-499D629311C3}"/>
            </c:ext>
          </c:extLst>
        </c:ser>
        <c:dLbls>
          <c:showLegendKey val="0"/>
          <c:showVal val="0"/>
          <c:showCatName val="0"/>
          <c:showSerName val="0"/>
          <c:showPercent val="0"/>
          <c:showBubbleSize val="0"/>
        </c:dLbls>
        <c:gapWidth val="50"/>
        <c:overlap val="100"/>
        <c:axId val="1725648416"/>
        <c:axId val="1725650592"/>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Sheet1!$A$2:$A$55</c:f>
              <c:strCache>
                <c:ptCount val="5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Your Trust</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strCache>
            </c:strRef>
          </c:cat>
          <c:val>
            <c:numRef>
              <c:f>Sheet1!$K$2:$K$55</c:f>
              <c:numCache>
                <c:formatCode>General</c:formatCode>
                <c:ptCount val="5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6.6727118804667302</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numCache>
            </c:numRef>
          </c:val>
          <c:extLst xmlns:c16r2="http://schemas.microsoft.com/office/drawing/2015/06/chart">
            <c:ext xmlns:c16="http://schemas.microsoft.com/office/drawing/2014/chart" uri="{C3380CC4-5D6E-409C-BE32-E72D297353CC}">
              <c16:uniqueId val="{00000007-3F16-44E9-8B78-499D629311C3}"/>
            </c:ext>
          </c:extLst>
        </c:ser>
        <c:dLbls>
          <c:showLegendKey val="0"/>
          <c:showVal val="0"/>
          <c:showCatName val="0"/>
          <c:showSerName val="0"/>
          <c:showPercent val="0"/>
          <c:showBubbleSize val="0"/>
        </c:dLbls>
        <c:gapWidth val="0"/>
        <c:overlap val="-100"/>
        <c:axId val="1725654400"/>
        <c:axId val="1725651136"/>
      </c:barChart>
      <c:catAx>
        <c:axId val="1725648416"/>
        <c:scaling>
          <c:orientation val="minMax"/>
        </c:scaling>
        <c:delete val="1"/>
        <c:axPos val="b"/>
        <c:numFmt formatCode="General" sourceLinked="1"/>
        <c:majorTickMark val="none"/>
        <c:minorTickMark val="none"/>
        <c:tickLblPos val="nextTo"/>
        <c:crossAx val="1725650592"/>
        <c:crosses val="autoZero"/>
        <c:auto val="1"/>
        <c:lblAlgn val="ctr"/>
        <c:lblOffset val="100"/>
        <c:noMultiLvlLbl val="0"/>
      </c:catAx>
      <c:valAx>
        <c:axId val="1725650592"/>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725648416"/>
        <c:crosses val="autoZero"/>
        <c:crossBetween val="between"/>
      </c:valAx>
      <c:valAx>
        <c:axId val="1725651136"/>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725654400"/>
        <c:crosses val="max"/>
        <c:crossBetween val="between"/>
      </c:valAx>
      <c:catAx>
        <c:axId val="1725654400"/>
        <c:scaling>
          <c:orientation val="minMax"/>
        </c:scaling>
        <c:delete val="1"/>
        <c:axPos val="b"/>
        <c:numFmt formatCode="General" sourceLinked="1"/>
        <c:majorTickMark val="out"/>
        <c:minorTickMark val="none"/>
        <c:tickLblPos val="nextTo"/>
        <c:crossAx val="1725651136"/>
        <c:crosses val="autoZero"/>
        <c:auto val="1"/>
        <c:lblAlgn val="ctr"/>
        <c:lblOffset val="100"/>
        <c:noMultiLvlLbl val="0"/>
      </c:catAx>
      <c:spPr>
        <a:noFill/>
        <a:ln>
          <a:noFill/>
        </a:ln>
        <a:effectLst/>
      </c:spPr>
    </c:plotArea>
    <c:legend>
      <c:legendPos val="t"/>
      <c:layout>
        <c:manualLayout>
          <c:xMode val="edge"/>
          <c:yMode val="edge"/>
          <c:x val="7.7533314347338428E-2"/>
          <c:y val="2.7778401086743974E-2"/>
          <c:w val="0.87624523606745153"/>
          <c:h val="0.1092346579384365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9303834324705018"/>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5.26489261751823</c:v>
                </c:pt>
              </c:numCache>
            </c:numRef>
          </c:val>
          <c:extLst xmlns:c16r2="http://schemas.microsoft.com/office/drawing/2015/06/chart">
            <c:ext xmlns:c16="http://schemas.microsoft.com/office/drawing/2014/chart" uri="{C3380CC4-5D6E-409C-BE32-E72D297353CC}">
              <c16:uniqueId val="{00000000-DC4F-4916-B2C7-BCFE40D20E8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0.29033704197155519</c:v>
                </c:pt>
              </c:numCache>
            </c:numRef>
          </c:val>
          <c:extLst xmlns:c16r2="http://schemas.microsoft.com/office/drawing/2015/06/chart">
            <c:ext xmlns:c16="http://schemas.microsoft.com/office/drawing/2014/chart" uri="{C3380CC4-5D6E-409C-BE32-E72D297353CC}">
              <c16:uniqueId val="{00000001-DC4F-4916-B2C7-BCFE40D20E8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0.33619956347410973</c:v>
                </c:pt>
              </c:numCache>
            </c:numRef>
          </c:val>
          <c:extLst xmlns:c16r2="http://schemas.microsoft.com/office/drawing/2015/06/chart">
            <c:ext xmlns:c16="http://schemas.microsoft.com/office/drawing/2014/chart" uri="{C3380CC4-5D6E-409C-BE32-E72D297353CC}">
              <c16:uniqueId val="{00000002-DC4F-4916-B2C7-BCFE40D20E8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9.3729924691819733E-2</c:v>
                </c:pt>
              </c:numCache>
            </c:numRef>
          </c:val>
          <c:extLst xmlns:c16r2="http://schemas.microsoft.com/office/drawing/2015/06/chart">
            <c:ext xmlns:c16="http://schemas.microsoft.com/office/drawing/2014/chart" uri="{C3380CC4-5D6E-409C-BE32-E72D297353CC}">
              <c16:uniqueId val="{00000003-DC4F-4916-B2C7-BCFE40D20E8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0.97852706437334724</c:v>
                </c:pt>
              </c:numCache>
            </c:numRef>
          </c:val>
          <c:extLst xmlns:c16r2="http://schemas.microsoft.com/office/drawing/2015/06/chart">
            <c:ext xmlns:c16="http://schemas.microsoft.com/office/drawing/2014/chart" uri="{C3380CC4-5D6E-409C-BE32-E72D297353CC}">
              <c16:uniqueId val="{00000004-DC4F-4916-B2C7-BCFE40D20E8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9.3729924691819733E-2</c:v>
                </c:pt>
              </c:numCache>
            </c:numRef>
          </c:val>
          <c:extLst xmlns:c16r2="http://schemas.microsoft.com/office/drawing/2015/06/chart">
            <c:ext xmlns:c16="http://schemas.microsoft.com/office/drawing/2014/chart" uri="{C3380CC4-5D6E-409C-BE32-E72D297353CC}">
              <c16:uniqueId val="{00000005-DC4F-4916-B2C7-BCFE40D20E8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0.17248987284577844</c:v>
                </c:pt>
              </c:numCache>
            </c:numRef>
          </c:val>
          <c:extLst xmlns:c16r2="http://schemas.microsoft.com/office/drawing/2015/06/chart">
            <c:ext xmlns:c16="http://schemas.microsoft.com/office/drawing/2014/chart" uri="{C3380CC4-5D6E-409C-BE32-E72D297353CC}">
              <c16:uniqueId val="{00000006-DC4F-4916-B2C7-BCFE40D20E8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xmlns:c16r2="http://schemas.microsoft.com/office/drawing/2015/06/chart">
            <c:ext xmlns:c16="http://schemas.microsoft.com/office/drawing/2014/chart" uri="{C3380CC4-5D6E-409C-BE32-E72D297353CC}">
              <c16:uniqueId val="{00000007-DC4F-4916-B2C7-BCFE40D20E8B}"/>
            </c:ext>
          </c:extLst>
        </c:ser>
        <c:dLbls>
          <c:showLegendKey val="0"/>
          <c:showVal val="0"/>
          <c:showCatName val="0"/>
          <c:showSerName val="0"/>
          <c:showPercent val="0"/>
          <c:showBubbleSize val="0"/>
        </c:dLbls>
        <c:gapWidth val="0"/>
        <c:overlap val="100"/>
        <c:axId val="1725642976"/>
        <c:axId val="172564352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6.6727118804667302</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8-DC4F-4916-B2C7-BCFE40D20E8B}"/>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xmlns:c16r2="http://schemas.microsoft.com/office/drawing/2015/06/chart">
              <c:ext xmlns:c16="http://schemas.microsoft.com/office/drawing/2014/chart" uri="{C3380CC4-5D6E-409C-BE32-E72D297353CC}">
                <c16:uniqueId val="{0000000A-DC4F-4916-B2C7-BCFE40D20E8B}"/>
              </c:ext>
            </c:extLst>
          </c:dPt>
          <c:xVal>
            <c:numRef>
              <c:f>Sheet1!$B$12</c:f>
              <c:numCache>
                <c:formatCode>0.0</c:formatCode>
                <c:ptCount val="1"/>
                <c:pt idx="0">
                  <c:v>6.4744226798423874</c:v>
                </c:pt>
              </c:numCache>
            </c:numRef>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B-DC4F-4916-B2C7-BCFE40D20E8B}"/>
            </c:ext>
          </c:extLst>
        </c:ser>
        <c:ser>
          <c:idx val="9"/>
          <c:order val="10"/>
          <c:tx>
            <c:v>label</c:v>
          </c:tx>
          <c:spPr>
            <a:ln w="25400" cap="rnd">
              <a:noFill/>
              <a:round/>
            </a:ln>
            <a:effectLst/>
          </c:spPr>
          <c:marker>
            <c:symbol val="none"/>
          </c:marker>
          <c:dLbls>
            <c:dLbl>
              <c:idx val="0"/>
              <c:tx>
                <c:rich>
                  <a:bodyPr/>
                  <a:lstStyle/>
                  <a:p>
                    <a:fld id="{71439FE0-FD57-475B-A847-A6CC350F13F2}" type="CELLRANGE">
                      <a:rPr lang="en-US" dirty="0"/>
                      <a:pPr/>
                      <a:t>[CELLRANGE]</a:t>
                    </a:fld>
                    <a:endParaRPr lang="en-GB"/>
                  </a:p>
                </c:rich>
              </c:tx>
              <c:dLblPos val="l"/>
              <c:showLegendKey val="0"/>
              <c:showVal val="0"/>
              <c:showCatName val="0"/>
              <c:showSerName val="0"/>
              <c:showPercent val="0"/>
              <c:showBubbleSize val="0"/>
              <c:extLst xmlns:c16r2="http://schemas.microsoft.com/office/drawing/2015/06/chart">
                <c:ext xmlns:c16="http://schemas.microsoft.com/office/drawing/2014/chart" uri="{C3380CC4-5D6E-409C-BE32-E72D297353CC}">
                  <c16:uniqueId val="{0000000C-DC4F-4916-B2C7-BCFE40D20E8B}"/>
                </c:ext>
                <c:ext xmlns:c15="http://schemas.microsoft.com/office/drawing/2012/chart" uri="{CE6537A1-D6FC-4f65-9D91-7224C49458BB}">
                  <c15:dlblFieldTable/>
                  <c15:showDataLabelsRange val="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xmlns:c16r2="http://schemas.microsoft.com/office/drawing/2015/06/chart">
            <c:ext xmlns:c16="http://schemas.microsoft.com/office/drawing/2014/chart" uri="{C3380CC4-5D6E-409C-BE32-E72D297353CC}">
              <c16:uniqueId val="{0000000D-DC4F-4916-B2C7-BCFE40D20E8B}"/>
            </c:ext>
            <c:ext xmlns:c15="http://schemas.microsoft.com/office/drawing/2012/chart" uri="{02D57815-91ED-43cb-92C2-25804820EDAC}">
              <c15:datalabelsRange>
                <c15:f>Sheet1!$B$1</c15:f>
                <c15:dlblRangeCache>
                  <c:ptCount val="1"/>
                  <c:pt idx="0">
                    <c:v>Q5. Were you informed how the care and treatment you were receiving would change due to the coronavirus pandemic?</c:v>
                  </c:pt>
                </c15:dlblRangeCache>
              </c15:datalabelsRange>
            </c:ext>
          </c:extLst>
        </c:ser>
        <c:dLbls>
          <c:showLegendKey val="0"/>
          <c:showVal val="0"/>
          <c:showCatName val="0"/>
          <c:showSerName val="0"/>
          <c:showPercent val="0"/>
          <c:showBubbleSize val="0"/>
        </c:dLbls>
        <c:axId val="1725644064"/>
        <c:axId val="1725646784"/>
      </c:scatterChart>
      <c:catAx>
        <c:axId val="1725642976"/>
        <c:scaling>
          <c:orientation val="minMax"/>
        </c:scaling>
        <c:delete val="1"/>
        <c:axPos val="l"/>
        <c:numFmt formatCode="General" sourceLinked="1"/>
        <c:majorTickMark val="out"/>
        <c:minorTickMark val="none"/>
        <c:tickLblPos val="nextTo"/>
        <c:crossAx val="1725643520"/>
        <c:crosses val="autoZero"/>
        <c:auto val="1"/>
        <c:lblAlgn val="ctr"/>
        <c:lblOffset val="100"/>
        <c:noMultiLvlLbl val="0"/>
      </c:catAx>
      <c:valAx>
        <c:axId val="172564352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725642976"/>
        <c:crosses val="autoZero"/>
        <c:crossBetween val="between"/>
      </c:valAx>
      <c:valAx>
        <c:axId val="1725646784"/>
        <c:scaling>
          <c:orientation val="minMax"/>
          <c:min val="0"/>
        </c:scaling>
        <c:delete val="1"/>
        <c:axPos val="r"/>
        <c:numFmt formatCode="#;;0" sourceLinked="0"/>
        <c:majorTickMark val="out"/>
        <c:minorTickMark val="none"/>
        <c:tickLblPos val="nextTo"/>
        <c:crossAx val="1725644064"/>
        <c:crosses val="max"/>
        <c:crossBetween val="midCat"/>
        <c:majorUnit val="1"/>
      </c:valAx>
      <c:valAx>
        <c:axId val="172564406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172564678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3458780338568226"/>
          <c:y val="0.10453446527034407"/>
          <c:w val="0.53168862601128564"/>
          <c:h val="0.82361103548772951"/>
        </c:manualLayout>
      </c:layout>
      <c:barChart>
        <c:barDir val="bar"/>
        <c:grouping val="clustered"/>
        <c:varyColors val="0"/>
        <c:ser>
          <c:idx val="0"/>
          <c:order val="0"/>
          <c:tx>
            <c:strRef>
              <c:f>Feuil1!$B$1</c:f>
              <c:strCache>
                <c:ptCount val="1"/>
                <c:pt idx="0">
                  <c:v>Percentage</c:v>
                </c:pt>
              </c:strCache>
            </c:strRef>
          </c:tx>
          <c:spPr>
            <a:solidFill>
              <a:schemeClr val="accent1"/>
            </a:solidFill>
            <a:ln w="19050">
              <a:noFill/>
            </a:ln>
            <a:effectLst/>
          </c:spPr>
          <c:invertIfNegative val="0"/>
          <c:dPt>
            <c:idx val="0"/>
            <c:invertIfNegative val="0"/>
            <c:bubble3D val="0"/>
            <c:spPr>
              <a:solidFill>
                <a:srgbClr val="70AD47"/>
              </a:solidFill>
              <a:ln w="19050">
                <a:noFill/>
              </a:ln>
              <a:effectLst/>
            </c:spPr>
            <c:extLst xmlns:c16r2="http://schemas.microsoft.com/office/drawing/2015/06/chart">
              <c:ext xmlns:c16="http://schemas.microsoft.com/office/drawing/2014/chart" uri="{C3380CC4-5D6E-409C-BE32-E72D297353CC}">
                <c16:uniqueId val="{00000001-CEE5-41A2-A379-1106E6415D1D}"/>
              </c:ext>
            </c:extLst>
          </c:dPt>
          <c:dPt>
            <c:idx val="1"/>
            <c:invertIfNegative val="0"/>
            <c:bubble3D val="0"/>
            <c:spPr>
              <a:solidFill>
                <a:srgbClr val="ED7D31"/>
              </a:solidFill>
              <a:ln w="19050">
                <a:noFill/>
              </a:ln>
              <a:effectLst/>
            </c:spPr>
            <c:extLst xmlns:c16r2="http://schemas.microsoft.com/office/drawing/2015/06/chart">
              <c:ext xmlns:c16="http://schemas.microsoft.com/office/drawing/2014/chart" uri="{C3380CC4-5D6E-409C-BE32-E72D297353CC}">
                <c16:uniqueId val="{00000003-CEE5-41A2-A379-1106E6415D1D}"/>
              </c:ext>
            </c:extLst>
          </c:dPt>
          <c:dPt>
            <c:idx val="2"/>
            <c:invertIfNegative val="0"/>
            <c:bubble3D val="0"/>
            <c:spPr>
              <a:solidFill>
                <a:sysClr val="window" lastClr="FFFFFF">
                  <a:lumMod val="50000"/>
                </a:sysClr>
              </a:solidFill>
              <a:ln w="19050">
                <a:noFill/>
              </a:ln>
              <a:effectLst/>
            </c:spPr>
            <c:extLst xmlns:c16r2="http://schemas.microsoft.com/office/drawing/2015/06/chart">
              <c:ext xmlns:c16="http://schemas.microsoft.com/office/drawing/2014/chart" uri="{C3380CC4-5D6E-409C-BE32-E72D297353CC}">
                <c16:uniqueId val="{00000005-CEE5-41A2-A379-1106E6415D1D}"/>
              </c:ext>
            </c:extLst>
          </c:dPt>
          <c:dPt>
            <c:idx val="3"/>
            <c:invertIfNegative val="0"/>
            <c:bubble3D val="0"/>
            <c:spPr>
              <a:solidFill>
                <a:srgbClr val="2F469C"/>
              </a:solidFill>
              <a:ln w="19050">
                <a:noFill/>
              </a:ln>
              <a:effectLst/>
            </c:spPr>
            <c:extLst xmlns:c16r2="http://schemas.microsoft.com/office/drawing/2015/06/chart">
              <c:ext xmlns:c16="http://schemas.microsoft.com/office/drawing/2014/chart" uri="{C3380CC4-5D6E-409C-BE32-E72D297353CC}">
                <c16:uniqueId val="{00000007-CEE5-41A2-A379-1106E6415D1D}"/>
              </c:ext>
            </c:extLst>
          </c:dPt>
          <c:dPt>
            <c:idx val="4"/>
            <c:invertIfNegative val="0"/>
            <c:bubble3D val="0"/>
            <c:spPr>
              <a:solidFill>
                <a:srgbClr val="FF7C80"/>
              </a:solidFill>
              <a:ln w="19050">
                <a:noFill/>
              </a:ln>
              <a:effectLst/>
            </c:spPr>
            <c:extLst xmlns:c16r2="http://schemas.microsoft.com/office/drawing/2015/06/chart">
              <c:ext xmlns:c16="http://schemas.microsoft.com/office/drawing/2014/chart" uri="{C3380CC4-5D6E-409C-BE32-E72D297353CC}">
                <c16:uniqueId val="{00000008-D7DD-412B-AB36-5BBB5D66BE07}"/>
              </c:ext>
            </c:extLst>
          </c:dPt>
          <c:dPt>
            <c:idx val="5"/>
            <c:invertIfNegative val="0"/>
            <c:bubble3D val="0"/>
            <c:spPr>
              <a:solidFill>
                <a:srgbClr val="00CC66"/>
              </a:solidFill>
              <a:ln w="19050">
                <a:noFill/>
              </a:ln>
              <a:effectLst/>
            </c:spPr>
            <c:extLst xmlns:c16r2="http://schemas.microsoft.com/office/drawing/2015/06/chart">
              <c:ext xmlns:c16="http://schemas.microsoft.com/office/drawing/2014/chart" uri="{C3380CC4-5D6E-409C-BE32-E72D297353CC}">
                <c16:uniqueId val="{0000000D-D9E9-48C8-A20B-02312E457D06}"/>
              </c:ext>
            </c:extLst>
          </c:dPt>
          <c:dPt>
            <c:idx val="6"/>
            <c:invertIfNegative val="0"/>
            <c:bubble3D val="0"/>
            <c:spPr>
              <a:solidFill>
                <a:srgbClr val="CC9900"/>
              </a:solidFill>
              <a:ln w="19050">
                <a:noFill/>
              </a:ln>
              <a:effectLst/>
            </c:spPr>
            <c:extLst xmlns:c16r2="http://schemas.microsoft.com/office/drawing/2015/06/chart">
              <c:ext xmlns:c16="http://schemas.microsoft.com/office/drawing/2014/chart" uri="{C3380CC4-5D6E-409C-BE32-E72D297353CC}">
                <c16:uniqueId val="{0000000C-D9E9-48C8-A20B-02312E457D06}"/>
              </c:ext>
            </c:extLst>
          </c:dPt>
          <c:dPt>
            <c:idx val="7"/>
            <c:invertIfNegative val="0"/>
            <c:bubble3D val="0"/>
            <c:spPr>
              <a:solidFill>
                <a:srgbClr val="FF0066"/>
              </a:solidFill>
              <a:ln w="19050">
                <a:noFill/>
              </a:ln>
              <a:effectLst/>
            </c:spPr>
            <c:extLst xmlns:c16r2="http://schemas.microsoft.com/office/drawing/2015/06/chart">
              <c:ext xmlns:c16="http://schemas.microsoft.com/office/drawing/2014/chart" uri="{C3380CC4-5D6E-409C-BE32-E72D297353CC}">
                <c16:uniqueId val="{0000000B-D9E9-48C8-A20B-02312E457D06}"/>
              </c:ext>
            </c:extLst>
          </c:dPt>
          <c:dPt>
            <c:idx val="8"/>
            <c:invertIfNegative val="0"/>
            <c:bubble3D val="0"/>
            <c:spPr>
              <a:solidFill>
                <a:schemeClr val="accent1"/>
              </a:solidFill>
              <a:ln w="19050">
                <a:noFill/>
              </a:ln>
              <a:effectLst/>
            </c:spPr>
            <c:extLst xmlns:c16r2="http://schemas.microsoft.com/office/drawing/2015/06/chart">
              <c:ext xmlns:c16="http://schemas.microsoft.com/office/drawing/2014/chart" uri="{C3380CC4-5D6E-409C-BE32-E72D297353CC}">
                <c16:uniqueId val="{0000000A-D9E9-48C8-A20B-02312E457D0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Feuil1!$A$2:$A$10</c:f>
              <c:strCache>
                <c:ptCount val="9"/>
                <c:pt idx="0">
                  <c:v>No religion</c:v>
                </c:pt>
                <c:pt idx="1">
                  <c:v>Buddhist</c:v>
                </c:pt>
                <c:pt idx="2">
                  <c:v>Christian</c:v>
                </c:pt>
                <c:pt idx="3">
                  <c:v>Hindu</c:v>
                </c:pt>
                <c:pt idx="4">
                  <c:v>Jewish</c:v>
                </c:pt>
                <c:pt idx="5">
                  <c:v>Muslim</c:v>
                </c:pt>
                <c:pt idx="6">
                  <c:v>Sikh</c:v>
                </c:pt>
                <c:pt idx="7">
                  <c:v>Other</c:v>
                </c:pt>
                <c:pt idx="8">
                  <c:v>I would prefer not to say</c:v>
                </c:pt>
              </c:strCache>
            </c:strRef>
          </c:cat>
          <c:val>
            <c:numRef>
              <c:f>Feuil1!$B$2:$B$10</c:f>
              <c:numCache>
                <c:formatCode>0%</c:formatCode>
                <c:ptCount val="9"/>
                <c:pt idx="0">
                  <c:v>0.27197802197802196</c:v>
                </c:pt>
                <c:pt idx="1">
                  <c:v>1.098901098901099E-2</c:v>
                </c:pt>
                <c:pt idx="2">
                  <c:v>0.6428571428571429</c:v>
                </c:pt>
                <c:pt idx="3">
                  <c:v>5.4945054945054949E-3</c:v>
                </c:pt>
                <c:pt idx="4">
                  <c:v>0</c:v>
                </c:pt>
                <c:pt idx="5">
                  <c:v>1.6483516483516484E-2</c:v>
                </c:pt>
                <c:pt idx="6">
                  <c:v>5.4945054945054949E-3</c:v>
                </c:pt>
                <c:pt idx="7">
                  <c:v>1.9230769230769232E-2</c:v>
                </c:pt>
                <c:pt idx="8">
                  <c:v>2.7472527472527472E-2</c:v>
                </c:pt>
              </c:numCache>
            </c:numRef>
          </c:val>
          <c:extLst xmlns:c16r2="http://schemas.microsoft.com/office/drawing/2015/06/chart">
            <c:ext xmlns:c16="http://schemas.microsoft.com/office/drawing/2014/chart" uri="{C3380CC4-5D6E-409C-BE32-E72D297353CC}">
              <c16:uniqueId val="{00000008-CEE5-41A2-A379-1106E6415D1D}"/>
            </c:ext>
          </c:extLst>
        </c:ser>
        <c:dLbls>
          <c:showLegendKey val="0"/>
          <c:showVal val="0"/>
          <c:showCatName val="0"/>
          <c:showSerName val="0"/>
          <c:showPercent val="0"/>
          <c:showBubbleSize val="0"/>
        </c:dLbls>
        <c:gapWidth val="15"/>
        <c:axId val="1593845696"/>
        <c:axId val="1593848416"/>
      </c:barChart>
      <c:valAx>
        <c:axId val="1593848416"/>
        <c:scaling>
          <c:orientation val="minMax"/>
        </c:scaling>
        <c:delete val="1"/>
        <c:axPos val="t"/>
        <c:numFmt formatCode="0%" sourceLinked="1"/>
        <c:majorTickMark val="out"/>
        <c:minorTickMark val="none"/>
        <c:tickLblPos val="nextTo"/>
        <c:crossAx val="1593845696"/>
        <c:crosses val="autoZero"/>
        <c:crossBetween val="between"/>
      </c:valAx>
      <c:catAx>
        <c:axId val="159384569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93848416"/>
        <c:crosses val="autoZero"/>
        <c:auto val="1"/>
        <c:lblAlgn val="ctr"/>
        <c:lblOffset val="100"/>
        <c:noMultiLvlLbl val="0"/>
      </c:catAx>
      <c:spPr>
        <a:noFill/>
        <a:ln w="25400">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Sheet1!$C$2:$C$9</c:f>
              <c:numCache>
                <c:formatCode>General</c:formatCode>
                <c:ptCount val="8"/>
                <c:pt idx="0">
                  <c:v>7.5524795040439896</c:v>
                </c:pt>
                <c:pt idx="1">
                  <c:v>7.0947659225597199</c:v>
                </c:pt>
                <c:pt idx="3">
                  <c:v>7.4122377191759998</c:v>
                </c:pt>
                <c:pt idx="5">
                  <c:v>7.5697153900024396</c:v>
                </c:pt>
                <c:pt idx="6">
                  <c:v>7.69572614543734</c:v>
                </c:pt>
                <c:pt idx="7">
                  <c:v>7.5668860013053001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Q7. Were you given enough time to discuss your needs and treatment?</c:v>
                  </c:pt>
                </c:lvl>
              </c:multiLvlStrCache>
            </c:multiLvlStrRef>
          </c:cat>
          <c:val>
            <c:numRef>
              <c:f>Sheet1!$D$2:$D$9</c:f>
              <c:numCache>
                <c:formatCode>General</c:formatCode>
                <c:ptCount val="8"/>
                <c:pt idx="0">
                  <c:v>7.8298041514058241</c:v>
                </c:pt>
                <c:pt idx="1">
                  <c:v>7.5305359546405386</c:v>
                </c:pt>
                <c:pt idx="2">
                  <c:v>7.5829383016576735</c:v>
                </c:pt>
                <c:pt idx="3">
                  <c:v>7.5376159022072118</c:v>
                </c:pt>
                <c:pt idx="4">
                  <c:v>7.3704356174750307</c:v>
                </c:pt>
                <c:pt idx="5">
                  <c:v>7.3377774903999269</c:v>
                </c:pt>
                <c:pt idx="6">
                  <c:v>7.4749886105573573</c:v>
                </c:pt>
                <c:pt idx="7">
                  <c:v>7.124054503772193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5644608"/>
        <c:axId val="1725645152"/>
      </c:lineChart>
      <c:catAx>
        <c:axId val="172564460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5645152"/>
        <c:crosses val="autoZero"/>
        <c:auto val="1"/>
        <c:lblAlgn val="ctr"/>
        <c:lblOffset val="100"/>
        <c:noMultiLvlLbl val="0"/>
      </c:catAx>
      <c:valAx>
        <c:axId val="17256451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5644608"/>
        <c:crosses val="autoZero"/>
        <c:crossBetween val="between"/>
        <c:majorUnit val="1"/>
      </c:valAx>
      <c:spPr>
        <a:noFill/>
        <a:ln w="3175">
          <a:solidFill>
            <a:schemeClr val="bg1">
              <a:lumMod val="75000"/>
            </a:schemeClr>
          </a:solidFill>
        </a:ln>
        <a:effectLst/>
      </c:spPr>
    </c:plotArea>
    <c:legend>
      <c:legendPos val="t"/>
      <c:layout>
        <c:manualLayout>
          <c:xMode val="edge"/>
          <c:yMode val="edge"/>
          <c:x val="0.27832433045265531"/>
          <c:y val="3.3578997632548466E-3"/>
          <c:w val="0.49212049840727645"/>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Sheet1!$C$2:$C$9</c:f>
              <c:numCache>
                <c:formatCode>General</c:formatCode>
                <c:ptCount val="8"/>
                <c:pt idx="0">
                  <c:v>7.2007742887120401</c:v>
                </c:pt>
                <c:pt idx="1">
                  <c:v>6.6801803724225799</c:v>
                </c:pt>
                <c:pt idx="3">
                  <c:v>6.8560885417465398</c:v>
                </c:pt>
                <c:pt idx="5">
                  <c:v>7.2090668999660004</c:v>
                </c:pt>
                <c:pt idx="6">
                  <c:v>7.3270447940732399</c:v>
                </c:pt>
                <c:pt idx="7">
                  <c:v>7.3713246542783102</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Q8. Did the person or people you saw understand how your mental health needs affect other areas of your life?</c:v>
                  </c:pt>
                </c:lvl>
              </c:multiLvlStrCache>
            </c:multiLvlStrRef>
          </c:cat>
          <c:val>
            <c:numRef>
              <c:f>Sheet1!$D$2:$D$9</c:f>
              <c:numCache>
                <c:formatCode>General</c:formatCode>
                <c:ptCount val="8"/>
                <c:pt idx="0">
                  <c:v>7.3143847846957266</c:v>
                </c:pt>
                <c:pt idx="1">
                  <c:v>7.0794840610393033</c:v>
                </c:pt>
                <c:pt idx="2">
                  <c:v>7.127475300548749</c:v>
                </c:pt>
                <c:pt idx="3">
                  <c:v>7.1428217069455471</c:v>
                </c:pt>
                <c:pt idx="4">
                  <c:v>6.953173180774372</c:v>
                </c:pt>
                <c:pt idx="5">
                  <c:v>7.0125900012518843</c:v>
                </c:pt>
                <c:pt idx="6">
                  <c:v>7.114669819194904</c:v>
                </c:pt>
                <c:pt idx="7">
                  <c:v>6.8373786143476236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25648960"/>
        <c:axId val="1727629232"/>
      </c:lineChart>
      <c:catAx>
        <c:axId val="17256489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29232"/>
        <c:crosses val="autoZero"/>
        <c:auto val="1"/>
        <c:lblAlgn val="ctr"/>
        <c:lblOffset val="100"/>
        <c:noMultiLvlLbl val="0"/>
      </c:catAx>
      <c:valAx>
        <c:axId val="17276292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5648960"/>
        <c:crosses val="autoZero"/>
        <c:crossBetween val="between"/>
        <c:majorUnit val="1"/>
      </c:valAx>
      <c:spPr>
        <a:noFill/>
        <a:ln w="3175">
          <a:solidFill>
            <a:schemeClr val="bg1">
              <a:lumMod val="75000"/>
            </a:schemeClr>
          </a:solidFill>
        </a:ln>
        <a:effectLst/>
      </c:spPr>
    </c:plotArea>
    <c:legend>
      <c:legendPos val="t"/>
      <c:layout>
        <c:manualLayout>
          <c:xMode val="edge"/>
          <c:yMode val="edge"/>
          <c:x val="0.31506175232508388"/>
          <c:y val="5.412035453075862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Sheet1!$C$2:$C$3</c:f>
              <c:numCache>
                <c:formatCode>General</c:formatCode>
                <c:ptCount val="2"/>
                <c:pt idx="0">
                  <c:v>7.0881362814489099</c:v>
                </c:pt>
                <c:pt idx="1">
                  <c:v>7.2021833812693403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Q9: Did the person or people you saw appear to be aware of your treatment history?</c:v>
                  </c:pt>
                </c:lvl>
              </c:multiLvlStrCache>
            </c:multiLvlStrRef>
          </c:cat>
          <c:val>
            <c:numRef>
              <c:f>Sheet1!$D$2:$D$3</c:f>
              <c:numCache>
                <c:formatCode>General</c:formatCode>
                <c:ptCount val="2"/>
                <c:pt idx="0">
                  <c:v>7.126034881479332</c:v>
                </c:pt>
                <c:pt idx="1">
                  <c:v>6.93641403169807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7618896"/>
        <c:axId val="1727622704"/>
      </c:lineChart>
      <c:catAx>
        <c:axId val="172761889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22704"/>
        <c:crosses val="autoZero"/>
        <c:auto val="1"/>
        <c:lblAlgn val="ctr"/>
        <c:lblOffset val="100"/>
        <c:noMultiLvlLbl val="0"/>
      </c:catAx>
      <c:valAx>
        <c:axId val="172762270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18896"/>
        <c:crosses val="autoZero"/>
        <c:crossBetween val="between"/>
        <c:majorUnit val="1"/>
      </c:valAx>
      <c:spPr>
        <a:noFill/>
        <a:ln w="3175">
          <a:solidFill>
            <a:schemeClr val="bg1">
              <a:lumMod val="75000"/>
            </a:schemeClr>
          </a:solidFill>
        </a:ln>
        <a:effectLst/>
      </c:spPr>
    </c:plotArea>
    <c:legend>
      <c:legendPos val="t"/>
      <c:layout>
        <c:manualLayout>
          <c:xMode val="edge"/>
          <c:yMode val="edge"/>
          <c:x val="0.29416068404826085"/>
          <c:y val="3.3759015916711458E-3"/>
          <c:w val="0.48067355201129353"/>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Sheet1!$C$2:$C$9</c:f>
              <c:numCache>
                <c:formatCode>General</c:formatCode>
                <c:ptCount val="8"/>
                <c:pt idx="0">
                  <c:v>7.7235462987845001</c:v>
                </c:pt>
                <c:pt idx="1">
                  <c:v>7.84835013957683</c:v>
                </c:pt>
                <c:pt idx="3">
                  <c:v>7.2080731322101697</c:v>
                </c:pt>
                <c:pt idx="5">
                  <c:v>7.3221754455946897</c:v>
                </c:pt>
                <c:pt idx="6">
                  <c:v>7.9330134088649604</c:v>
                </c:pt>
                <c:pt idx="7">
                  <c:v>8.0878740324698395</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Q10. Have you been told who is in charge of organising your care and services?</c:v>
                  </c:pt>
                </c:lvl>
              </c:multiLvlStrCache>
            </c:multiLvlStrRef>
          </c:cat>
          <c:val>
            <c:numRef>
              <c:f>Sheet1!$D$2:$D$9</c:f>
              <c:numCache>
                <c:formatCode>General</c:formatCode>
                <c:ptCount val="8"/>
                <c:pt idx="0">
                  <c:v>7.7009774308186119</c:v>
                </c:pt>
                <c:pt idx="1">
                  <c:v>7.5782435790875118</c:v>
                </c:pt>
                <c:pt idx="2">
                  <c:v>7.6224855608015902</c:v>
                </c:pt>
                <c:pt idx="3">
                  <c:v>7.4553248116555961</c:v>
                </c:pt>
                <c:pt idx="4">
                  <c:v>7.3525550393648942</c:v>
                </c:pt>
                <c:pt idx="5">
                  <c:v>7.2545084554725738</c:v>
                </c:pt>
                <c:pt idx="6">
                  <c:v>7.3593155634596616</c:v>
                </c:pt>
                <c:pt idx="7">
                  <c:v>7.3413014865068043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7625968"/>
        <c:axId val="1727626512"/>
      </c:lineChart>
      <c:catAx>
        <c:axId val="17276259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26512"/>
        <c:crosses val="autoZero"/>
        <c:auto val="1"/>
        <c:lblAlgn val="ctr"/>
        <c:lblOffset val="100"/>
        <c:noMultiLvlLbl val="0"/>
      </c:catAx>
      <c:valAx>
        <c:axId val="17276265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25968"/>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Sheet1!$C$2:$C$5</c:f>
              <c:numCache>
                <c:formatCode>General</c:formatCode>
                <c:ptCount val="4"/>
                <c:pt idx="1">
                  <c:v>9.47591213241747</c:v>
                </c:pt>
                <c:pt idx="2">
                  <c:v>9.81361907641279</c:v>
                </c:pt>
                <c:pt idx="3">
                  <c:v>9.6415879324165701</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Q12. Do you know how to contact this person if you have a concern about your care?</c:v>
                  </c:pt>
                </c:lvl>
              </c:multiLvlStrCache>
            </c:multiLvlStrRef>
          </c:cat>
          <c:val>
            <c:numRef>
              <c:f>Sheet1!$D$2:$D$5</c:f>
              <c:numCache>
                <c:formatCode>General</c:formatCode>
                <c:ptCount val="4"/>
                <c:pt idx="0">
                  <c:v>9.6516939048997621</c:v>
                </c:pt>
                <c:pt idx="1">
                  <c:v>9.6221693937110597</c:v>
                </c:pt>
                <c:pt idx="2">
                  <c:v>9.674648844808809</c:v>
                </c:pt>
                <c:pt idx="3">
                  <c:v>9.6299634939740173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27622160"/>
        <c:axId val="1727616720"/>
      </c:lineChart>
      <c:catAx>
        <c:axId val="172762216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16720"/>
        <c:crosses val="autoZero"/>
        <c:auto val="1"/>
        <c:lblAlgn val="ctr"/>
        <c:lblOffset val="100"/>
        <c:noMultiLvlLbl val="0"/>
      </c:catAx>
      <c:valAx>
        <c:axId val="172761672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22160"/>
        <c:crosses val="autoZero"/>
        <c:crossBetween val="between"/>
        <c:majorUnit val="1"/>
      </c:valAx>
      <c:spPr>
        <a:noFill/>
        <a:ln w="3175">
          <a:solidFill>
            <a:schemeClr val="bg1">
              <a:lumMod val="75000"/>
            </a:schemeClr>
          </a:solidFill>
        </a:ln>
        <a:effectLst/>
      </c:spPr>
    </c:plotArea>
    <c:legend>
      <c:legendPos val="t"/>
      <c:layout>
        <c:manualLayout>
          <c:xMode val="edge"/>
          <c:yMode val="edge"/>
          <c:x val="0.34060750244120092"/>
          <c:y val="6.715799526509693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Sheet1!$C$2:$C$5</c:f>
              <c:numCache>
                <c:formatCode>General</c:formatCode>
                <c:ptCount val="4"/>
                <c:pt idx="1">
                  <c:v>8.5146512342799401</c:v>
                </c:pt>
                <c:pt idx="2">
                  <c:v>8.7099917487795508</c:v>
                </c:pt>
                <c:pt idx="3">
                  <c:v>8.2390981011103808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Q13. How well does this person organise the care and services you need?</c:v>
                  </c:pt>
                </c:lvl>
              </c:multiLvlStrCache>
            </c:multiLvlStrRef>
          </c:cat>
          <c:val>
            <c:numRef>
              <c:f>Sheet1!$D$2:$D$5</c:f>
              <c:numCache>
                <c:formatCode>General</c:formatCode>
                <c:ptCount val="4"/>
                <c:pt idx="0">
                  <c:v>8.2246882685005964</c:v>
                </c:pt>
                <c:pt idx="1">
                  <c:v>8.2637859846169484</c:v>
                </c:pt>
                <c:pt idx="2">
                  <c:v>8.3142892337408405</c:v>
                </c:pt>
                <c:pt idx="3">
                  <c:v>8.2547224203229135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7623248"/>
        <c:axId val="1727625424"/>
      </c:lineChart>
      <c:catAx>
        <c:axId val="17276232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25424"/>
        <c:crosses val="autoZero"/>
        <c:auto val="1"/>
        <c:lblAlgn val="ctr"/>
        <c:lblOffset val="100"/>
        <c:noMultiLvlLbl val="0"/>
      </c:catAx>
      <c:valAx>
        <c:axId val="172762542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23248"/>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Sheet1!$C$2:$C$9</c:f>
              <c:numCache>
                <c:formatCode>General</c:formatCode>
                <c:ptCount val="8"/>
                <c:pt idx="0">
                  <c:v>5.7738537221433601</c:v>
                </c:pt>
                <c:pt idx="1">
                  <c:v>5.9125591739269501</c:v>
                </c:pt>
                <c:pt idx="3">
                  <c:v>6.1123120415001804</c:v>
                </c:pt>
                <c:pt idx="5">
                  <c:v>5.8872120086850002</c:v>
                </c:pt>
                <c:pt idx="6">
                  <c:v>6.1729495574324504</c:v>
                </c:pt>
                <c:pt idx="7">
                  <c:v>6.2503610026892504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Q14. Have you agreed with someone from NHS mental health services what care you will receive?</c:v>
                  </c:pt>
                </c:lvl>
              </c:multiLvlStrCache>
            </c:multiLvlStrRef>
          </c:cat>
          <c:val>
            <c:numRef>
              <c:f>Sheet1!$D$2:$D$9</c:f>
              <c:numCache>
                <c:formatCode>General</c:formatCode>
                <c:ptCount val="8"/>
                <c:pt idx="0">
                  <c:v>6.0692564594628324</c:v>
                </c:pt>
                <c:pt idx="1">
                  <c:v>5.9386904644942433</c:v>
                </c:pt>
                <c:pt idx="2">
                  <c:v>6.0024685769538531</c:v>
                </c:pt>
                <c:pt idx="3">
                  <c:v>5.8550370954863871</c:v>
                </c:pt>
                <c:pt idx="4">
                  <c:v>5.9313492313101737</c:v>
                </c:pt>
                <c:pt idx="5">
                  <c:v>5.8376025330520616</c:v>
                </c:pt>
                <c:pt idx="6">
                  <c:v>6.0009688538256007</c:v>
                </c:pt>
                <c:pt idx="7">
                  <c:v>5.9865679128262972</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7623792"/>
        <c:axId val="1727615088"/>
      </c:lineChart>
      <c:catAx>
        <c:axId val="172762379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15088"/>
        <c:crosses val="autoZero"/>
        <c:auto val="1"/>
        <c:lblAlgn val="ctr"/>
        <c:lblOffset val="100"/>
        <c:noMultiLvlLbl val="0"/>
      </c:catAx>
      <c:valAx>
        <c:axId val="17276150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23792"/>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3"/>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Sheet1!$C$2:$C$9</c:f>
              <c:numCache>
                <c:formatCode>General</c:formatCode>
                <c:ptCount val="8"/>
                <c:pt idx="0">
                  <c:v>7.4929007569014203</c:v>
                </c:pt>
                <c:pt idx="1">
                  <c:v>7.42988697895857</c:v>
                </c:pt>
                <c:pt idx="3">
                  <c:v>7.5662949925702003</c:v>
                </c:pt>
                <c:pt idx="5">
                  <c:v>7.5202164622636198</c:v>
                </c:pt>
                <c:pt idx="6">
                  <c:v>7.5185903147745403</c:v>
                </c:pt>
                <c:pt idx="7">
                  <c:v>7.4426415691095604</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Q15. Were you involved as much as you wanted to be in agreeing what care you will receive?</c:v>
                  </c:pt>
                </c:lvl>
              </c:multiLvlStrCache>
            </c:multiLvlStrRef>
          </c:cat>
          <c:val>
            <c:numRef>
              <c:f>Sheet1!$D$2:$D$9</c:f>
              <c:numCache>
                <c:formatCode>General</c:formatCode>
                <c:ptCount val="8"/>
                <c:pt idx="0">
                  <c:v>7.5512795825872336</c:v>
                </c:pt>
                <c:pt idx="1">
                  <c:v>7.436200468015481</c:v>
                </c:pt>
                <c:pt idx="2">
                  <c:v>7.4367215568582044</c:v>
                </c:pt>
                <c:pt idx="3">
                  <c:v>7.4301152503692451</c:v>
                </c:pt>
                <c:pt idx="4">
                  <c:v>7.2885630726006951</c:v>
                </c:pt>
                <c:pt idx="5">
                  <c:v>7.3032186902853784</c:v>
                </c:pt>
                <c:pt idx="6">
                  <c:v>7.3718933242087452</c:v>
                </c:pt>
                <c:pt idx="7">
                  <c:v>7.2684342159199256</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27619984"/>
        <c:axId val="1727617808"/>
      </c:lineChart>
      <c:catAx>
        <c:axId val="172761998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17808"/>
        <c:crosses val="autoZero"/>
        <c:auto val="1"/>
        <c:lblAlgn val="ctr"/>
        <c:lblOffset val="100"/>
        <c:noMultiLvlLbl val="0"/>
      </c:catAx>
      <c:valAx>
        <c:axId val="172761780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19984"/>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Sheet1!$C$2:$C$3</c:f>
              <c:numCache>
                <c:formatCode>General</c:formatCode>
                <c:ptCount val="2"/>
                <c:pt idx="0">
                  <c:v>6.6033932264251503</c:v>
                </c:pt>
                <c:pt idx="1">
                  <c:v>6.9865705247938097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Q16. Does this agreement on what care you will receive take into account your needs in other areas of your life?</c:v>
                  </c:pt>
                </c:lvl>
              </c:multiLvlStrCache>
            </c:multiLvlStrRef>
          </c:cat>
          <c:val>
            <c:numRef>
              <c:f>Sheet1!$D$2:$D$3</c:f>
              <c:numCache>
                <c:formatCode>General</c:formatCode>
                <c:ptCount val="2"/>
                <c:pt idx="0">
                  <c:v>6.7894243355363919</c:v>
                </c:pt>
                <c:pt idx="1">
                  <c:v>6.6856292351058908</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7621072"/>
        <c:axId val="1727624336"/>
      </c:lineChart>
      <c:catAx>
        <c:axId val="172762107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24336"/>
        <c:crosses val="autoZero"/>
        <c:auto val="1"/>
        <c:lblAlgn val="ctr"/>
        <c:lblOffset val="100"/>
        <c:noMultiLvlLbl val="0"/>
      </c:catAx>
      <c:valAx>
        <c:axId val="172762433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21072"/>
        <c:crosses val="autoZero"/>
        <c:crossBetween val="between"/>
        <c:majorUnit val="1"/>
      </c:valAx>
      <c:spPr>
        <a:noFill/>
        <a:ln w="3175">
          <a:solidFill>
            <a:schemeClr val="bg1">
              <a:lumMod val="75000"/>
            </a:schemeClr>
          </a:solidFill>
        </a:ln>
        <a:effectLst/>
      </c:spPr>
    </c:plotArea>
    <c:legend>
      <c:legendPos val="t"/>
      <c:layout>
        <c:manualLayout>
          <c:xMode val="edge"/>
          <c:yMode val="edge"/>
          <c:x val="0.28254897945002577"/>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324873908746455"/>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Sheet1!$C$2:$C$3</c:f>
              <c:numCache>
                <c:formatCode>General</c:formatCode>
                <c:ptCount val="2"/>
                <c:pt idx="0">
                  <c:v>7.9557496419507201</c:v>
                </c:pt>
                <c:pt idx="1">
                  <c:v>6.85590390753464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Q17. In the last 12 months, have you had a specific meeting with someone from NHS mental health services to discuss how your care is working?</c:v>
                  </c:pt>
                </c:lvl>
              </c:multiLvlStrCache>
            </c:multiLvlStrRef>
          </c:cat>
          <c:val>
            <c:numRef>
              <c:f>Sheet1!$D$2:$D$3</c:f>
              <c:numCache>
                <c:formatCode>General</c:formatCode>
                <c:ptCount val="2"/>
                <c:pt idx="0">
                  <c:v>7.5255583868637919</c:v>
                </c:pt>
                <c:pt idx="1">
                  <c:v>6.6522864394909975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7617264"/>
        <c:axId val="1727616176"/>
      </c:lineChart>
      <c:catAx>
        <c:axId val="172761726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16176"/>
        <c:crosses val="autoZero"/>
        <c:auto val="1"/>
        <c:lblAlgn val="ctr"/>
        <c:lblOffset val="100"/>
        <c:noMultiLvlLbl val="0"/>
      </c:catAx>
      <c:valAx>
        <c:axId val="172761617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17264"/>
        <c:crosses val="autoZero"/>
        <c:crossBetween val="between"/>
        <c:majorUnit val="1"/>
      </c:valAx>
      <c:spPr>
        <a:noFill/>
        <a:ln w="3175">
          <a:solidFill>
            <a:schemeClr val="bg1">
              <a:lumMod val="75000"/>
            </a:schemeClr>
          </a:solidFill>
        </a:ln>
        <a:effectLst/>
      </c:spPr>
    </c:plotArea>
    <c:legend>
      <c:legendPos val="t"/>
      <c:layout>
        <c:manualLayout>
          <c:xMode val="edge"/>
          <c:yMode val="edge"/>
          <c:x val="0.28022663853037871"/>
          <c:y val="1.2109651410249663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xmlns:c16r2="http://schemas.microsoft.com/office/drawing/2015/06/chart">
              <c:ext xmlns:c16="http://schemas.microsoft.com/office/drawing/2014/chart" uri="{C3380CC4-5D6E-409C-BE32-E72D297353CC}">
                <c16:uniqueId val="{00000001-E55A-4E8D-B64A-E56FA7B919F5}"/>
              </c:ext>
            </c:extLst>
          </c:dPt>
          <c:dPt>
            <c:idx val="1"/>
            <c:invertIfNegative val="0"/>
            <c:bubble3D val="0"/>
            <c:spPr>
              <a:solidFill>
                <a:srgbClr val="5FBD83"/>
              </a:solidFill>
              <a:ln w="19050">
                <a:noFill/>
              </a:ln>
              <a:effectLst/>
            </c:spPr>
            <c:extLst xmlns:c16r2="http://schemas.microsoft.com/office/drawing/2015/06/chart">
              <c:ext xmlns:c16="http://schemas.microsoft.com/office/drawing/2014/chart" uri="{C3380CC4-5D6E-409C-BE32-E72D297353CC}">
                <c16:uniqueId val="{00000003-E55A-4E8D-B64A-E56FA7B919F5}"/>
              </c:ext>
            </c:extLst>
          </c:dPt>
          <c:dPt>
            <c:idx val="2"/>
            <c:invertIfNegative val="0"/>
            <c:bubble3D val="0"/>
            <c:spPr>
              <a:solidFill>
                <a:srgbClr val="A9D18E"/>
              </a:solidFill>
              <a:ln w="19050">
                <a:noFill/>
              </a:ln>
              <a:effectLst/>
            </c:spPr>
            <c:extLst xmlns:c16r2="http://schemas.microsoft.com/office/drawing/2015/06/chart">
              <c:ext xmlns:c16="http://schemas.microsoft.com/office/drawing/2014/chart" uri="{C3380CC4-5D6E-409C-BE32-E72D297353CC}">
                <c16:uniqueId val="{00000005-E55A-4E8D-B64A-E56FA7B919F5}"/>
              </c:ext>
            </c:extLst>
          </c:dPt>
          <c:dPt>
            <c:idx val="3"/>
            <c:invertIfNegative val="0"/>
            <c:bubble3D val="0"/>
            <c:spPr>
              <a:solidFill>
                <a:srgbClr val="D9D9D9"/>
              </a:solidFill>
              <a:ln w="19050">
                <a:noFill/>
              </a:ln>
              <a:effectLst/>
            </c:spPr>
            <c:extLst xmlns:c16r2="http://schemas.microsoft.com/office/drawing/2015/06/chart">
              <c:ext xmlns:c16="http://schemas.microsoft.com/office/drawing/2014/chart" uri="{C3380CC4-5D6E-409C-BE32-E72D297353CC}">
                <c16:uniqueId val="{00000007-E55A-4E8D-B64A-E56FA7B919F5}"/>
              </c:ext>
            </c:extLst>
          </c:dPt>
          <c:dPt>
            <c:idx val="4"/>
            <c:invertIfNegative val="0"/>
            <c:bubble3D val="0"/>
            <c:spPr>
              <a:solidFill>
                <a:srgbClr val="FFD966"/>
              </a:solidFill>
              <a:ln w="19050">
                <a:noFill/>
              </a:ln>
              <a:effectLst/>
            </c:spPr>
            <c:extLst xmlns:c16r2="http://schemas.microsoft.com/office/drawing/2015/06/chart">
              <c:ext xmlns:c16="http://schemas.microsoft.com/office/drawing/2014/chart" uri="{C3380CC4-5D6E-409C-BE32-E72D297353CC}">
                <c16:uniqueId val="{0000000A-E55A-4E8D-B64A-E56FA7B919F5}"/>
              </c:ext>
            </c:extLst>
          </c:dPt>
          <c:dPt>
            <c:idx val="5"/>
            <c:invertIfNegative val="0"/>
            <c:bubble3D val="0"/>
            <c:spPr>
              <a:solidFill>
                <a:srgbClr val="F1BE48"/>
              </a:solidFill>
              <a:ln w="19050">
                <a:noFill/>
              </a:ln>
              <a:effectLst/>
            </c:spPr>
            <c:extLst xmlns:c16r2="http://schemas.microsoft.com/office/drawing/2015/06/chart">
              <c:ext xmlns:c16="http://schemas.microsoft.com/office/drawing/2014/chart" uri="{C3380CC4-5D6E-409C-BE32-E72D297353CC}">
                <c16:uniqueId val="{0000000B-E55A-4E8D-B64A-E56FA7B919F5}"/>
              </c:ext>
            </c:extLst>
          </c:dPt>
          <c:dPt>
            <c:idx val="6"/>
            <c:invertIfNegative val="0"/>
            <c:bubble3D val="0"/>
            <c:spPr>
              <a:solidFill>
                <a:srgbClr val="E87722"/>
              </a:solidFill>
              <a:ln w="19050">
                <a:noFill/>
              </a:ln>
              <a:effectLst/>
            </c:spPr>
            <c:extLst xmlns:c16r2="http://schemas.microsoft.com/office/drawing/2015/06/chart">
              <c:ext xmlns:c16="http://schemas.microsoft.com/office/drawing/2014/chart" uri="{C3380CC4-5D6E-409C-BE32-E72D297353CC}">
                <c16:uniqueId val="{0000000C-E55A-4E8D-B64A-E56FA7B919F5}"/>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General</c:formatCode>
                <c:ptCount val="7"/>
                <c:pt idx="2" formatCode="0">
                  <c:v>3</c:v>
                </c:pt>
                <c:pt idx="3" formatCode="0">
                  <c:v>25</c:v>
                </c:pt>
              </c:numCache>
            </c:numRef>
          </c:val>
          <c:extLst xmlns:c16r2="http://schemas.microsoft.com/office/drawing/2015/06/chart">
            <c:ext xmlns:c16="http://schemas.microsoft.com/office/drawing/2014/chart" uri="{C3380CC4-5D6E-409C-BE32-E72D297353CC}">
              <c16:uniqueId val="{00000008-E55A-4E8D-B64A-E56FA7B919F5}"/>
            </c:ext>
          </c:extLst>
        </c:ser>
        <c:dLbls>
          <c:dLblPos val="outEnd"/>
          <c:showLegendKey val="0"/>
          <c:showVal val="1"/>
          <c:showCatName val="0"/>
          <c:showSerName val="0"/>
          <c:showPercent val="0"/>
          <c:showBubbleSize val="0"/>
        </c:dLbls>
        <c:gapWidth val="27"/>
        <c:axId val="1593856032"/>
        <c:axId val="1593844608"/>
      </c:barChart>
      <c:valAx>
        <c:axId val="1593844608"/>
        <c:scaling>
          <c:orientation val="minMax"/>
        </c:scaling>
        <c:delete val="1"/>
        <c:axPos val="t"/>
        <c:numFmt formatCode="General" sourceLinked="1"/>
        <c:majorTickMark val="out"/>
        <c:minorTickMark val="none"/>
        <c:tickLblPos val="nextTo"/>
        <c:crossAx val="1593856032"/>
        <c:crosses val="autoZero"/>
        <c:crossBetween val="between"/>
      </c:valAx>
      <c:catAx>
        <c:axId val="159385603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93844608"/>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8018818923549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Sheet1!$C$2:$C$3</c:f>
              <c:numCache>
                <c:formatCode>General</c:formatCode>
                <c:ptCount val="2"/>
                <c:pt idx="0">
                  <c:v>7.6165726584765796</c:v>
                </c:pt>
                <c:pt idx="1">
                  <c:v>7.9626137698235002</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Q18. Did you feel that decisions were made together by you and the person you saw during this discussion? 
</c:v>
                  </c:pt>
                </c:lvl>
              </c:multiLvlStrCache>
            </c:multiLvlStrRef>
          </c:cat>
          <c:val>
            <c:numRef>
              <c:f>Sheet1!$D$2:$D$3</c:f>
              <c:numCache>
                <c:formatCode>General</c:formatCode>
                <c:ptCount val="2"/>
                <c:pt idx="0">
                  <c:v>7.6791672002263223</c:v>
                </c:pt>
                <c:pt idx="1">
                  <c:v>7.6925100632301691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7620528"/>
        <c:axId val="1727618352"/>
      </c:lineChart>
      <c:catAx>
        <c:axId val="172762052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18352"/>
        <c:crosses val="autoZero"/>
        <c:auto val="1"/>
        <c:lblAlgn val="ctr"/>
        <c:lblOffset val="100"/>
        <c:noMultiLvlLbl val="0"/>
      </c:catAx>
      <c:valAx>
        <c:axId val="17276183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20528"/>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Sheet1!$C$2:$C$3</c:f>
              <c:numCache>
                <c:formatCode>General</c:formatCode>
                <c:ptCount val="2"/>
                <c:pt idx="0">
                  <c:v>6.5731767909038403</c:v>
                </c:pt>
                <c:pt idx="1">
                  <c:v>7.1687466651351297</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Q19. Would you know who to contact out of office hours within the NHS if you had a crisis? (This should be a person or team within NHS mental health services).</c:v>
                  </c:pt>
                </c:lvl>
              </c:multiLvlStrCache>
            </c:multiLvlStrRef>
          </c:cat>
          <c:val>
            <c:numRef>
              <c:f>Sheet1!$D$2:$D$3</c:f>
              <c:numCache>
                <c:formatCode>General</c:formatCode>
                <c:ptCount val="2"/>
                <c:pt idx="0">
                  <c:v>6.9973680579933664</c:v>
                </c:pt>
                <c:pt idx="1">
                  <c:v>7.3349695576317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7621616"/>
        <c:axId val="1727624880"/>
      </c:lineChart>
      <c:catAx>
        <c:axId val="172762161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24880"/>
        <c:crosses val="autoZero"/>
        <c:auto val="1"/>
        <c:lblAlgn val="ctr"/>
        <c:lblOffset val="100"/>
        <c:noMultiLvlLbl val="0"/>
      </c:catAx>
      <c:valAx>
        <c:axId val="17276248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21616"/>
        <c:crosses val="autoZero"/>
        <c:crossBetween val="between"/>
        <c:majorUnit val="1"/>
      </c:valAx>
      <c:spPr>
        <a:noFill/>
        <a:ln w="3175">
          <a:solidFill>
            <a:schemeClr val="bg1">
              <a:lumMod val="75000"/>
            </a:schemeClr>
          </a:solidFill>
        </a:ln>
        <a:effectLst/>
      </c:spPr>
    </c:plotArea>
    <c:legend>
      <c:legendPos val="t"/>
      <c:layout>
        <c:manualLayout>
          <c:xMode val="edge"/>
          <c:yMode val="edge"/>
          <c:x val="0.28951600220896678"/>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5489832688190563"/>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Sheet1!$C$2:$C$4</c:f>
              <c:numCache>
                <c:formatCode>General</c:formatCode>
                <c:ptCount val="3"/>
                <c:pt idx="0">
                  <c:v>7.6426678669692798</c:v>
                </c:pt>
                <c:pt idx="1">
                  <c:v>7.9095727299741299</c:v>
                </c:pt>
                <c:pt idx="2">
                  <c:v>7.8930204690225896</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Q22. Has the purpose of your medicines ever been discussed with you?</c:v>
                  </c:pt>
                </c:lvl>
              </c:multiLvlStrCache>
            </c:multiLvlStrRef>
          </c:cat>
          <c:val>
            <c:numRef>
              <c:f>Sheet1!$D$2:$D$4</c:f>
              <c:numCache>
                <c:formatCode>General</c:formatCode>
                <c:ptCount val="3"/>
                <c:pt idx="0">
                  <c:v>7.432488350133668</c:v>
                </c:pt>
                <c:pt idx="1">
                  <c:v>7.5608548932333326</c:v>
                </c:pt>
                <c:pt idx="2">
                  <c:v>7.7960101352468163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7627056"/>
        <c:axId val="1727627600"/>
      </c:lineChart>
      <c:catAx>
        <c:axId val="17276270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27600"/>
        <c:crosses val="autoZero"/>
        <c:auto val="1"/>
        <c:lblAlgn val="ctr"/>
        <c:lblOffset val="100"/>
        <c:noMultiLvlLbl val="0"/>
      </c:catAx>
      <c:valAx>
        <c:axId val="17276276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27056"/>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5485553001920806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Sheet1!$C$2:$C$4</c:f>
              <c:numCache>
                <c:formatCode>General</c:formatCode>
                <c:ptCount val="3"/>
                <c:pt idx="0">
                  <c:v>5.6979905609485098</c:v>
                </c:pt>
                <c:pt idx="1">
                  <c:v>6.1212342434700098</c:v>
                </c:pt>
                <c:pt idx="2">
                  <c:v>5.8078603639660296</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Q23. Have the possible side effects of your medicines ever been discussed with you?</c:v>
                  </c:pt>
                </c:lvl>
              </c:multiLvlStrCache>
            </c:multiLvlStrRef>
          </c:cat>
          <c:val>
            <c:numRef>
              <c:f>Sheet1!$D$2:$D$4</c:f>
              <c:numCache>
                <c:formatCode>General</c:formatCode>
                <c:ptCount val="3"/>
                <c:pt idx="0">
                  <c:v>5.7296783780264064</c:v>
                </c:pt>
                <c:pt idx="1">
                  <c:v>5.8697293246547302</c:v>
                </c:pt>
                <c:pt idx="2">
                  <c:v>5.8855849112520833</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27619440"/>
        <c:axId val="1727628144"/>
      </c:lineChart>
      <c:catAx>
        <c:axId val="172761944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28144"/>
        <c:crosses val="autoZero"/>
        <c:auto val="1"/>
        <c:lblAlgn val="ctr"/>
        <c:lblOffset val="100"/>
        <c:noMultiLvlLbl val="0"/>
      </c:catAx>
      <c:valAx>
        <c:axId val="17276281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19440"/>
        <c:crosses val="autoZero"/>
        <c:crossBetween val="between"/>
        <c:majorUnit val="1"/>
      </c:valAx>
      <c:spPr>
        <a:noFill/>
        <a:ln w="3175">
          <a:solidFill>
            <a:schemeClr val="bg1">
              <a:lumMod val="75000"/>
            </a:schemeClr>
          </a:solidFill>
        </a:ln>
        <a:effectLst/>
      </c:spPr>
    </c:plotArea>
    <c:legend>
      <c:legendPos val="t"/>
      <c:layout>
        <c:manualLayout>
          <c:xMode val="edge"/>
          <c:yMode val="edge"/>
          <c:x val="0.31273941140543682"/>
          <c:y val="1.884363450609525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Sheet1!$C$2:$C$9</c:f>
              <c:numCache>
                <c:formatCode>General</c:formatCode>
                <c:ptCount val="8"/>
                <c:pt idx="0">
                  <c:v>7.71332227688705</c:v>
                </c:pt>
                <c:pt idx="1">
                  <c:v>7.1750839839165499</c:v>
                </c:pt>
                <c:pt idx="3">
                  <c:v>7.1284699925104897</c:v>
                </c:pt>
                <c:pt idx="5">
                  <c:v>8.0791690765475295</c:v>
                </c:pt>
                <c:pt idx="6">
                  <c:v>8.3722345969625707</c:v>
                </c:pt>
                <c:pt idx="7">
                  <c:v>7.7154309185438104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Q26. In the last 12 months, has an NHS mental health worker checked with you about how you are getting on with your medicines? (That is, have your medicines been reviewed?)</c:v>
                  </c:pt>
                </c:lvl>
              </c:multiLvlStrCache>
            </c:multiLvlStrRef>
          </c:cat>
          <c:val>
            <c:numRef>
              <c:f>Sheet1!$D$2:$D$9</c:f>
              <c:numCache>
                <c:formatCode>General</c:formatCode>
                <c:ptCount val="8"/>
                <c:pt idx="0">
                  <c:v>7.8048199521819122</c:v>
                </c:pt>
                <c:pt idx="1">
                  <c:v>7.7403160125958417</c:v>
                </c:pt>
                <c:pt idx="2">
                  <c:v>7.7898122461945976</c:v>
                </c:pt>
                <c:pt idx="3">
                  <c:v>7.6311118230470223</c:v>
                </c:pt>
                <c:pt idx="4">
                  <c:v>7.8697266534260706</c:v>
                </c:pt>
                <c:pt idx="5">
                  <c:v>7.8282335265794103</c:v>
                </c:pt>
                <c:pt idx="6">
                  <c:v>7.9290624297645209</c:v>
                </c:pt>
                <c:pt idx="7">
                  <c:v>7.5451144613105487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27630320"/>
        <c:axId val="1727615632"/>
      </c:lineChart>
      <c:catAx>
        <c:axId val="172763032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15632"/>
        <c:crosses val="autoZero"/>
        <c:auto val="1"/>
        <c:lblAlgn val="ctr"/>
        <c:lblOffset val="100"/>
        <c:noMultiLvlLbl val="0"/>
      </c:catAx>
      <c:valAx>
        <c:axId val="17276156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27630320"/>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7"/>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Sheet1!$C$2:$C$5</c:f>
              <c:numCache>
                <c:formatCode>General</c:formatCode>
                <c:ptCount val="4"/>
                <c:pt idx="1">
                  <c:v>6.4767244520837597</c:v>
                </c:pt>
                <c:pt idx="2">
                  <c:v>7.0087429246555297</c:v>
                </c:pt>
                <c:pt idx="3">
                  <c:v>6.6998426787139698</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Q29. Were you involved as much as you wanted to be in deciding what NHS talking therapies to use?</c:v>
                  </c:pt>
                </c:lvl>
              </c:multiLvlStrCache>
            </c:multiLvlStrRef>
          </c:cat>
          <c:val>
            <c:numRef>
              <c:f>Sheet1!$D$2:$D$5</c:f>
              <c:numCache>
                <c:formatCode>General</c:formatCode>
                <c:ptCount val="4"/>
                <c:pt idx="0">
                  <c:v>6.9054112959673493</c:v>
                </c:pt>
                <c:pt idx="1">
                  <c:v>6.937969613935139</c:v>
                </c:pt>
                <c:pt idx="2">
                  <c:v>7.0907558406828102</c:v>
                </c:pt>
                <c:pt idx="3">
                  <c:v>6.8917896750554064</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31833344"/>
        <c:axId val="1731837152"/>
      </c:lineChart>
      <c:catAx>
        <c:axId val="173183334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37152"/>
        <c:crosses val="autoZero"/>
        <c:auto val="1"/>
        <c:lblAlgn val="ctr"/>
        <c:lblOffset val="100"/>
        <c:noMultiLvlLbl val="0"/>
      </c:catAx>
      <c:valAx>
        <c:axId val="173183715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33344"/>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79"/>
          <c:y val="1.0073699289764541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0958466217148766"/>
          <c:w val="0.86087345988249719"/>
          <c:h val="0.66193802110241695"/>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Sheet1!$C$2:$C$5</c:f>
              <c:numCache>
                <c:formatCode>General</c:formatCode>
                <c:ptCount val="4"/>
                <c:pt idx="1">
                  <c:v>8.3484144410203793</c:v>
                </c:pt>
                <c:pt idx="2">
                  <c:v>8.4590962719317098</c:v>
                </c:pt>
                <c:pt idx="3">
                  <c:v>8.0524395559801807</c:v>
                </c:pt>
              </c:numCache>
            </c:numRef>
          </c:val>
          <c:smooth val="0"/>
          <c:extLst xmlns:c16r2="http://schemas.microsoft.com/office/drawing/2015/06/chart">
            <c:ext xmlns:c16="http://schemas.microsoft.com/office/drawing/2014/chart" uri="{C3380CC4-5D6E-409C-BE32-E72D297353CC}">
              <c16:uniqueId val="{00000000-4757-4358-9B55-56D2BA426239}"/>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4"/>
                <c:lvl>
                  <c:pt idx="0">
                    <c:v>2018</c:v>
                  </c:pt>
                  <c:pt idx="1">
                    <c:v>2019</c:v>
                  </c:pt>
                  <c:pt idx="2">
                    <c:v>2020</c:v>
                  </c:pt>
                  <c:pt idx="3">
                    <c:v>2021</c:v>
                  </c:pt>
                </c:lvl>
                <c:lvl>
                  <c:pt idx="0">
                    <c:v>Q28. Were these NHS talking therapies explained to you in a way you could understand?</c:v>
                  </c:pt>
                </c:lvl>
              </c:multiLvlStrCache>
            </c:multiLvlStrRef>
          </c:cat>
          <c:val>
            <c:numRef>
              <c:f>Sheet1!$D$2:$D$5</c:f>
              <c:numCache>
                <c:formatCode>General</c:formatCode>
                <c:ptCount val="4"/>
                <c:pt idx="0">
                  <c:v>8.0337706154275921</c:v>
                </c:pt>
                <c:pt idx="1">
                  <c:v>8.0679921809899788</c:v>
                </c:pt>
                <c:pt idx="2">
                  <c:v>8.1352391429451476</c:v>
                </c:pt>
                <c:pt idx="3">
                  <c:v>8.0351844154285939</c:v>
                </c:pt>
              </c:numCache>
            </c:numRef>
          </c:val>
          <c:smooth val="0"/>
          <c:extLst xmlns:c16r2="http://schemas.microsoft.com/office/drawing/2015/06/chart">
            <c:ext xmlns:c16="http://schemas.microsoft.com/office/drawing/2014/chart" uri="{C3380CC4-5D6E-409C-BE32-E72D297353CC}">
              <c16:uniqueId val="{00000001-4757-4358-9B55-56D2BA426239}"/>
            </c:ext>
          </c:extLst>
        </c:ser>
        <c:dLbls>
          <c:showLegendKey val="0"/>
          <c:showVal val="0"/>
          <c:showCatName val="0"/>
          <c:showSerName val="0"/>
          <c:showPercent val="0"/>
          <c:showBubbleSize val="0"/>
        </c:dLbls>
        <c:marker val="1"/>
        <c:smooth val="0"/>
        <c:axId val="1731844768"/>
        <c:axId val="1731820832"/>
      </c:lineChart>
      <c:catAx>
        <c:axId val="173184476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20832"/>
        <c:crosses val="autoZero"/>
        <c:auto val="1"/>
        <c:lblAlgn val="ctr"/>
        <c:lblOffset val="100"/>
        <c:noMultiLvlLbl val="0"/>
      </c:catAx>
      <c:valAx>
        <c:axId val="173182083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44768"/>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3.3578997632548466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Sheet1!$C$2:$C$9</c:f>
              <c:numCache>
                <c:formatCode>General</c:formatCode>
                <c:ptCount val="8"/>
                <c:pt idx="0">
                  <c:v>3.55451057043136</c:v>
                </c:pt>
                <c:pt idx="1">
                  <c:v>4.2483652814775201</c:v>
                </c:pt>
                <c:pt idx="3">
                  <c:v>4.9674152268829603</c:v>
                </c:pt>
                <c:pt idx="5">
                  <c:v>4.0520251565230296</c:v>
                </c:pt>
                <c:pt idx="6">
                  <c:v>4.3792920018912902</c:v>
                </c:pt>
                <c:pt idx="7">
                  <c:v>4.2866683245484198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Q33. In the last 12 months, did NHS mental health services give you any help or advice with finding support for financial advice or benefits?</c:v>
                  </c:pt>
                </c:lvl>
              </c:multiLvlStrCache>
            </c:multiLvlStrRef>
          </c:cat>
          <c:val>
            <c:numRef>
              <c:f>Sheet1!$D$2:$D$9</c:f>
              <c:numCache>
                <c:formatCode>General</c:formatCode>
                <c:ptCount val="8"/>
                <c:pt idx="0">
                  <c:v>4.4423572957994235</c:v>
                </c:pt>
                <c:pt idx="1">
                  <c:v>4.3763531903994695</c:v>
                </c:pt>
                <c:pt idx="2">
                  <c:v>4.4283150168666685</c:v>
                </c:pt>
                <c:pt idx="3">
                  <c:v>4.3707368741659733</c:v>
                </c:pt>
                <c:pt idx="4">
                  <c:v>4.1291507559302314</c:v>
                </c:pt>
                <c:pt idx="5">
                  <c:v>4.1412539930641126</c:v>
                </c:pt>
                <c:pt idx="6">
                  <c:v>4.4336097625700903</c:v>
                </c:pt>
                <c:pt idx="7">
                  <c:v>4.0015035564707935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31848032"/>
        <c:axId val="1731846944"/>
      </c:lineChart>
      <c:catAx>
        <c:axId val="173184803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46944"/>
        <c:crosses val="autoZero"/>
        <c:auto val="1"/>
        <c:lblAlgn val="ctr"/>
        <c:lblOffset val="100"/>
        <c:noMultiLvlLbl val="0"/>
      </c:catAx>
      <c:valAx>
        <c:axId val="1731846944"/>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48032"/>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705925809436"/>
          <c:y val="0.11324873908746455"/>
          <c:w val="0.86087345988249719"/>
          <c:h val="0.64477062210689218"/>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Sheet1!$C$2:$C$3</c:f>
              <c:numCache>
                <c:formatCode>General</c:formatCode>
                <c:ptCount val="2"/>
                <c:pt idx="0">
                  <c:v>5.2845902349723097</c:v>
                </c:pt>
                <c:pt idx="1">
                  <c:v>4.6217336864467704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Q32. In the last 12 months, did NHS mental health services support you with your physical health needs (this might be an injury, a disability, or a condition such as diabetes, epilepsy, etc)?</c:v>
                  </c:pt>
                </c:lvl>
              </c:multiLvlStrCache>
            </c:multiLvlStrRef>
          </c:cat>
          <c:val>
            <c:numRef>
              <c:f>Sheet1!$D$2:$D$3</c:f>
              <c:numCache>
                <c:formatCode>General</c:formatCode>
                <c:ptCount val="2"/>
                <c:pt idx="0">
                  <c:v>4.9941939279640781</c:v>
                </c:pt>
                <c:pt idx="1">
                  <c:v>4.7100557508477445</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31829536"/>
        <c:axId val="1731843680"/>
      </c:lineChart>
      <c:catAx>
        <c:axId val="173182953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43680"/>
        <c:crosses val="autoZero"/>
        <c:auto val="1"/>
        <c:lblAlgn val="ctr"/>
        <c:lblOffset val="100"/>
        <c:noMultiLvlLbl val="0"/>
      </c:catAx>
      <c:valAx>
        <c:axId val="173184368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29536"/>
        <c:crosses val="autoZero"/>
        <c:crossBetween val="between"/>
        <c:majorUnit val="1"/>
      </c:valAx>
      <c:spPr>
        <a:noFill/>
        <a:ln w="3175">
          <a:solidFill>
            <a:schemeClr val="bg1">
              <a:lumMod val="75000"/>
            </a:schemeClr>
          </a:solidFill>
        </a:ln>
        <a:effectLst/>
      </c:spPr>
    </c:plotArea>
    <c:legend>
      <c:legendPos val="t"/>
      <c:layout>
        <c:manualLayout>
          <c:xMode val="edge"/>
          <c:yMode val="edge"/>
          <c:x val="0.301127706807201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Sheet1!$C$2:$C$3</c:f>
              <c:numCache>
                <c:formatCode>General</c:formatCode>
                <c:ptCount val="2"/>
                <c:pt idx="0">
                  <c:v>4.4417997152511699</c:v>
                </c:pt>
                <c:pt idx="1">
                  <c:v>4.2016319142160503</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2020</c:v>
                  </c:pt>
                  <c:pt idx="1">
                    <c:v>2021</c:v>
                  </c:pt>
                </c:lvl>
                <c:lvl>
                  <c:pt idx="0">
                    <c:v>Q34. In the last 12 months, did NHS mental health services give you any help or advice with finding support for finding or keeping work (paid or voluntary)?</c:v>
                  </c:pt>
                </c:lvl>
              </c:multiLvlStrCache>
            </c:multiLvlStrRef>
          </c:cat>
          <c:val>
            <c:numRef>
              <c:f>Sheet1!$D$2:$D$3</c:f>
              <c:numCache>
                <c:formatCode>General</c:formatCode>
                <c:ptCount val="2"/>
                <c:pt idx="0">
                  <c:v>4.2141708584999327</c:v>
                </c:pt>
                <c:pt idx="1">
                  <c:v>3.9168038671864376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31832256"/>
        <c:axId val="1731837696"/>
      </c:lineChart>
      <c:catAx>
        <c:axId val="173183225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37696"/>
        <c:crosses val="autoZero"/>
        <c:auto val="1"/>
        <c:lblAlgn val="ctr"/>
        <c:lblOffset val="100"/>
        <c:noMultiLvlLbl val="0"/>
      </c:catAx>
      <c:valAx>
        <c:axId val="1731837696"/>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32256"/>
        <c:crosses val="autoZero"/>
        <c:crossBetween val="between"/>
        <c:majorUnit val="1"/>
      </c:valAx>
      <c:spPr>
        <a:noFill/>
        <a:ln w="3175">
          <a:solidFill>
            <a:schemeClr val="bg1">
              <a:lumMod val="75000"/>
            </a:schemeClr>
          </a:solidFill>
        </a:ln>
        <a:effectLst/>
      </c:spPr>
    </c:plotArea>
    <c:legend>
      <c:legendPos val="t"/>
      <c:layout>
        <c:manualLayout>
          <c:xMode val="edge"/>
          <c:yMode val="edge"/>
          <c:x val="0.29183834312861379"/>
          <c:y val="1.981946635236225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xmlns:c16r2="http://schemas.microsoft.com/office/drawing/2015/06/chart">
              <c:ext xmlns:c16="http://schemas.microsoft.com/office/drawing/2014/chart" uri="{C3380CC4-5D6E-409C-BE32-E72D297353CC}">
                <c16:uniqueId val="{00000001-6FF1-4DA4-B074-40D648B901CA}"/>
              </c:ext>
            </c:extLst>
          </c:dPt>
          <c:dPt>
            <c:idx val="1"/>
            <c:invertIfNegative val="0"/>
            <c:bubble3D val="0"/>
            <c:spPr>
              <a:solidFill>
                <a:srgbClr val="A5A5A5"/>
              </a:solidFill>
              <a:ln w="19050">
                <a:noFill/>
              </a:ln>
              <a:effectLst/>
            </c:spPr>
            <c:extLst xmlns:c16r2="http://schemas.microsoft.com/office/drawing/2015/06/chart">
              <c:ext xmlns:c16="http://schemas.microsoft.com/office/drawing/2014/chart" uri="{C3380CC4-5D6E-409C-BE32-E72D297353CC}">
                <c16:uniqueId val="{00000003-6FF1-4DA4-B074-40D648B901CA}"/>
              </c:ext>
            </c:extLst>
          </c:dPt>
          <c:dPt>
            <c:idx val="2"/>
            <c:invertIfNegative val="0"/>
            <c:bubble3D val="0"/>
            <c:spPr>
              <a:solidFill>
                <a:srgbClr val="7030A0">
                  <a:alpha val="70980"/>
                </a:srgbClr>
              </a:solidFill>
              <a:ln w="19050">
                <a:noFill/>
              </a:ln>
              <a:effectLst/>
            </c:spPr>
            <c:extLst xmlns:c16r2="http://schemas.microsoft.com/office/drawing/2015/06/chart">
              <c:ext xmlns:c16="http://schemas.microsoft.com/office/drawing/2014/chart" uri="{C3380CC4-5D6E-409C-BE32-E72D297353CC}">
                <c16:uniqueId val="{00000005-6FF1-4DA4-B074-40D648B901C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23</c:v>
                </c:pt>
                <c:pt idx="2">
                  <c:v>2</c:v>
                </c:pt>
              </c:numCache>
            </c:numRef>
          </c:val>
          <c:extLst xmlns:c16r2="http://schemas.microsoft.com/office/drawing/2015/06/chart">
            <c:ext xmlns:c16="http://schemas.microsoft.com/office/drawing/2014/chart" uri="{C3380CC4-5D6E-409C-BE32-E72D297353CC}">
              <c16:uniqueId val="{0000000E-6FF1-4DA4-B074-40D648B901CA}"/>
            </c:ext>
          </c:extLst>
        </c:ser>
        <c:dLbls>
          <c:dLblPos val="outEnd"/>
          <c:showLegendKey val="0"/>
          <c:showVal val="1"/>
          <c:showCatName val="0"/>
          <c:showSerName val="0"/>
          <c:showPercent val="0"/>
          <c:showBubbleSize val="0"/>
        </c:dLbls>
        <c:gapWidth val="27"/>
        <c:axId val="1593855488"/>
        <c:axId val="1593846240"/>
      </c:barChart>
      <c:valAx>
        <c:axId val="1593846240"/>
        <c:scaling>
          <c:orientation val="minMax"/>
        </c:scaling>
        <c:delete val="1"/>
        <c:axPos val="t"/>
        <c:numFmt formatCode="0" sourceLinked="1"/>
        <c:majorTickMark val="out"/>
        <c:minorTickMark val="none"/>
        <c:tickLblPos val="nextTo"/>
        <c:crossAx val="1593855488"/>
        <c:crosses val="autoZero"/>
        <c:crossBetween val="between"/>
      </c:valAx>
      <c:catAx>
        <c:axId val="15938554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593846240"/>
        <c:crosses val="autoZero"/>
        <c:auto val="1"/>
        <c:lblAlgn val="ctr"/>
        <c:lblOffset val="100"/>
        <c:noMultiLvlLbl val="0"/>
      </c:cat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Sheet1!$C$2:$C$9</c:f>
              <c:numCache>
                <c:formatCode>General</c:formatCode>
                <c:ptCount val="8"/>
                <c:pt idx="0">
                  <c:v>6.6865960905496999</c:v>
                </c:pt>
                <c:pt idx="1">
                  <c:v>6.4985866571219502</c:v>
                </c:pt>
                <c:pt idx="3">
                  <c:v>6.6483110195761199</c:v>
                </c:pt>
                <c:pt idx="5">
                  <c:v>6.5366135829285099</c:v>
                </c:pt>
                <c:pt idx="6">
                  <c:v>6.8968121699552896</c:v>
                </c:pt>
                <c:pt idx="7">
                  <c:v>6.4963802852813304</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Q35. Have NHS mental health services involved a member of your family or someone else close to you as much as you would like?
</c:v>
                  </c:pt>
                </c:lvl>
              </c:multiLvlStrCache>
            </c:multiLvlStrRef>
          </c:cat>
          <c:val>
            <c:numRef>
              <c:f>Sheet1!$D$2:$D$9</c:f>
              <c:numCache>
                <c:formatCode>General</c:formatCode>
                <c:ptCount val="8"/>
                <c:pt idx="0">
                  <c:v>6.7742619541632445</c:v>
                </c:pt>
                <c:pt idx="1">
                  <c:v>6.7122175408427145</c:v>
                </c:pt>
                <c:pt idx="2">
                  <c:v>6.772003543044411</c:v>
                </c:pt>
                <c:pt idx="3">
                  <c:v>6.7961850583563921</c:v>
                </c:pt>
                <c:pt idx="4">
                  <c:v>6.7335500443101335</c:v>
                </c:pt>
                <c:pt idx="5">
                  <c:v>6.6159430546336875</c:v>
                </c:pt>
                <c:pt idx="6">
                  <c:v>6.8286756903688763</c:v>
                </c:pt>
                <c:pt idx="7">
                  <c:v>6.5406835731912487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31820288"/>
        <c:axId val="1731832800"/>
      </c:lineChart>
      <c:catAx>
        <c:axId val="173182028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32800"/>
        <c:crosses val="autoZero"/>
        <c:auto val="1"/>
        <c:lblAlgn val="ctr"/>
        <c:lblOffset val="100"/>
        <c:noMultiLvlLbl val="0"/>
      </c:catAx>
      <c:valAx>
        <c:axId val="1731832800"/>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20288"/>
        <c:crosses val="autoZero"/>
        <c:crossBetween val="between"/>
        <c:majorUnit val="1"/>
      </c:valAx>
      <c:spPr>
        <a:noFill/>
        <a:ln w="3175">
          <a:solidFill>
            <a:schemeClr val="bg1">
              <a:lumMod val="75000"/>
            </a:schemeClr>
          </a:solidFill>
        </a:ln>
        <a:effectLst/>
      </c:spPr>
    </c:plotArea>
    <c:legend>
      <c:legendPos val="t"/>
      <c:layout>
        <c:manualLayout>
          <c:xMode val="edge"/>
          <c:yMode val="edge"/>
          <c:x val="0.31738409324473088"/>
          <c:y val="1.9819466352362244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31267015740207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Sheet1!$C$2:$C$4</c:f>
              <c:numCache>
                <c:formatCode>General</c:formatCode>
                <c:ptCount val="3"/>
                <c:pt idx="0">
                  <c:v>1.05620234959183</c:v>
                </c:pt>
                <c:pt idx="1">
                  <c:v>2.2265815799228701</c:v>
                </c:pt>
                <c:pt idx="2">
                  <c:v>1.41200795957298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3"/>
                <c:lvl>
                  <c:pt idx="0">
                    <c:v>2019</c:v>
                  </c:pt>
                  <c:pt idx="1">
                    <c:v>2020</c:v>
                  </c:pt>
                  <c:pt idx="2">
                    <c:v>2021</c:v>
                  </c:pt>
                </c:lvl>
                <c:lvl>
                  <c:pt idx="0">
                    <c:v>Q38. Aside from in this questionnaire, in the last 12 months, have you been asked by NHS mental health services to give your views on the quality of your care?</c:v>
                  </c:pt>
                </c:lvl>
              </c:multiLvlStrCache>
            </c:multiLvlStrRef>
          </c:cat>
          <c:val>
            <c:numRef>
              <c:f>Sheet1!$D$2:$D$4</c:f>
              <c:numCache>
                <c:formatCode>General</c:formatCode>
                <c:ptCount val="3"/>
                <c:pt idx="0">
                  <c:v>2.2184797713691573</c:v>
                </c:pt>
                <c:pt idx="1">
                  <c:v>2.3078921003945334</c:v>
                </c:pt>
                <c:pt idx="2">
                  <c:v>1.9697908287238153</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31848576"/>
        <c:axId val="1731842048"/>
      </c:lineChart>
      <c:catAx>
        <c:axId val="1731848576"/>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42048"/>
        <c:crosses val="autoZero"/>
        <c:auto val="1"/>
        <c:lblAlgn val="ctr"/>
        <c:lblOffset val="100"/>
        <c:noMultiLvlLbl val="0"/>
      </c:catAx>
      <c:valAx>
        <c:axId val="173184204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48576"/>
        <c:crosses val="autoZero"/>
        <c:crossBetween val="between"/>
        <c:majorUnit val="1"/>
      </c:valAx>
      <c:spPr>
        <a:noFill/>
        <a:ln w="3175">
          <a:solidFill>
            <a:schemeClr val="bg1">
              <a:lumMod val="75000"/>
            </a:schemeClr>
          </a:solidFill>
        </a:ln>
        <a:effectLst/>
      </c:spPr>
    </c:plotArea>
    <c:legend>
      <c:legendPos val="t"/>
      <c:layout>
        <c:manualLayout>
          <c:xMode val="edge"/>
          <c:yMode val="edge"/>
          <c:x val="0.30809472956614281"/>
          <c:y val="3.3759015916711458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Sheet1!$C$2:$C$9</c:f>
              <c:numCache>
                <c:formatCode>General</c:formatCode>
                <c:ptCount val="8"/>
                <c:pt idx="0">
                  <c:v>5.81066870441557</c:v>
                </c:pt>
                <c:pt idx="1">
                  <c:v>5.9311085377257102</c:v>
                </c:pt>
                <c:pt idx="3">
                  <c:v>6.4088789555244299</c:v>
                </c:pt>
                <c:pt idx="5">
                  <c:v>5.8952227507557602</c:v>
                </c:pt>
                <c:pt idx="6">
                  <c:v>6.44657946221814</c:v>
                </c:pt>
                <c:pt idx="7">
                  <c:v>6.4637415057681</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 In the last 12 months, do you feel you have seen NHS mental health services often enough for your needs? </c:v>
                  </c:pt>
                </c:lvl>
              </c:multiLvlStrCache>
            </c:multiLvlStrRef>
          </c:cat>
          <c:val>
            <c:numRef>
              <c:f>Sheet1!$D$2:$D$9</c:f>
              <c:numCache>
                <c:formatCode>General</c:formatCode>
                <c:ptCount val="8"/>
                <c:pt idx="0">
                  <c:v>6.4208346627659312</c:v>
                </c:pt>
                <c:pt idx="1">
                  <c:v>6.1910951779843426</c:v>
                </c:pt>
                <c:pt idx="2">
                  <c:v>6.1904144055070294</c:v>
                </c:pt>
                <c:pt idx="3">
                  <c:v>6.1176266881098433</c:v>
                </c:pt>
                <c:pt idx="4">
                  <c:v>6.0166550695094383</c:v>
                </c:pt>
                <c:pt idx="5">
                  <c:v>5.9920403660160799</c:v>
                </c:pt>
                <c:pt idx="6">
                  <c:v>6.1909262072894462</c:v>
                </c:pt>
                <c:pt idx="7">
                  <c:v>5.8569448919107137</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31846400"/>
        <c:axId val="1731845312"/>
      </c:lineChart>
      <c:catAx>
        <c:axId val="1731846400"/>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45312"/>
        <c:crosses val="autoZero"/>
        <c:auto val="1"/>
        <c:lblAlgn val="ctr"/>
        <c:lblOffset val="100"/>
        <c:noMultiLvlLbl val="0"/>
      </c:catAx>
      <c:valAx>
        <c:axId val="1731845312"/>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46400"/>
        <c:crosses val="autoZero"/>
        <c:crossBetween val="between"/>
        <c:majorUnit val="1"/>
      </c:valAx>
      <c:spPr>
        <a:noFill/>
        <a:ln w="3175">
          <a:solidFill>
            <a:schemeClr val="bg1">
              <a:lumMod val="75000"/>
            </a:schemeClr>
          </a:solidFill>
        </a:ln>
        <a:effectLst/>
      </c:spPr>
    </c:plotArea>
    <c:legend>
      <c:legendPos val="t"/>
      <c:layout>
        <c:manualLayout>
          <c:xMode val="edge"/>
          <c:yMode val="edge"/>
          <c:x val="0.29648302496790785"/>
          <c:y val="8.7337498185785182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Sheet1!$C$2:$C$9</c:f>
              <c:numCache>
                <c:formatCode>General</c:formatCode>
                <c:ptCount val="8"/>
                <c:pt idx="0">
                  <c:v>8.7571432579405997</c:v>
                </c:pt>
                <c:pt idx="1">
                  <c:v>8.4895903413423994</c:v>
                </c:pt>
                <c:pt idx="3">
                  <c:v>8.3281435267316706</c:v>
                </c:pt>
                <c:pt idx="5">
                  <c:v>8.5838946578884698</c:v>
                </c:pt>
                <c:pt idx="6">
                  <c:v>8.5961411651791</c:v>
                </c:pt>
                <c:pt idx="7">
                  <c:v>8.3822099800277208</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Q37. Overall in the last 12 months, did you feel that you were treated with respect and dignity by NHS mental health services? </c:v>
                  </c:pt>
                </c:lvl>
              </c:multiLvlStrCache>
            </c:multiLvlStrRef>
          </c:cat>
          <c:val>
            <c:numRef>
              <c:f>Sheet1!$D$2:$D$9</c:f>
              <c:numCache>
                <c:formatCode>General</c:formatCode>
                <c:ptCount val="8"/>
                <c:pt idx="0">
                  <c:v>8.432292249218202</c:v>
                </c:pt>
                <c:pt idx="1">
                  <c:v>8.2837549302760767</c:v>
                </c:pt>
                <c:pt idx="2">
                  <c:v>8.3512620512199103</c:v>
                </c:pt>
                <c:pt idx="3">
                  <c:v>8.3333263196033016</c:v>
                </c:pt>
                <c:pt idx="4">
                  <c:v>8.2824560248197052</c:v>
                </c:pt>
                <c:pt idx="5">
                  <c:v>8.314875002878436</c:v>
                </c:pt>
                <c:pt idx="6">
                  <c:v>8.4565877976234791</c:v>
                </c:pt>
                <c:pt idx="7">
                  <c:v>8.280015517938736</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31823552"/>
        <c:axId val="1731831168"/>
      </c:lineChart>
      <c:catAx>
        <c:axId val="1731823552"/>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31168"/>
        <c:crosses val="autoZero"/>
        <c:auto val="1"/>
        <c:lblAlgn val="ctr"/>
        <c:lblOffset val="100"/>
        <c:noMultiLvlLbl val="0"/>
      </c:catAx>
      <c:valAx>
        <c:axId val="17318311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23552"/>
        <c:crosses val="autoZero"/>
        <c:crossBetween val="between"/>
        <c:majorUnit val="1"/>
      </c:valAx>
      <c:spPr>
        <a:noFill/>
        <a:ln w="3175">
          <a:solidFill>
            <a:schemeClr val="bg1">
              <a:lumMod val="75000"/>
            </a:schemeClr>
          </a:solidFill>
        </a:ln>
        <a:effectLst/>
      </c:spPr>
    </c:plotArea>
    <c:legend>
      <c:legendPos val="t"/>
      <c:layout>
        <c:manualLayout>
          <c:xMode val="edge"/>
          <c:yMode val="edge"/>
          <c:x val="0.32435111600367189"/>
          <c:y val="1.0127704775013437E-2"/>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662464067913571"/>
          <c:w val="0.86087345988249719"/>
          <c:h val="0.64139472051522106"/>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Sheet1!$C$2:$C$9</c:f>
              <c:numCache>
                <c:formatCode>General</c:formatCode>
                <c:ptCount val="8"/>
                <c:pt idx="0">
                  <c:v>6.7624042429679303</c:v>
                </c:pt>
                <c:pt idx="1">
                  <c:v>6.6781639302671403</c:v>
                </c:pt>
                <c:pt idx="3">
                  <c:v>7.1675124315604997</c:v>
                </c:pt>
                <c:pt idx="5">
                  <c:v>7.1372223826866596</c:v>
                </c:pt>
                <c:pt idx="6">
                  <c:v>7.1430492775669201</c:v>
                </c:pt>
                <c:pt idx="7">
                  <c:v>7.0334865664479</c:v>
                </c:pt>
              </c:numCache>
            </c:numRef>
          </c:val>
          <c:smooth val="0"/>
          <c:extLst xmlns:c16r2="http://schemas.microsoft.com/office/drawing/2015/06/char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Sheet1!$A$2:$B$13</c:f>
              <c:multiLvlStrCache>
                <c:ptCount val="8"/>
                <c:lvl>
                  <c:pt idx="0">
                    <c:v>2014</c:v>
                  </c:pt>
                  <c:pt idx="1">
                    <c:v>2015</c:v>
                  </c:pt>
                  <c:pt idx="2">
                    <c:v>2016</c:v>
                  </c:pt>
                  <c:pt idx="3">
                    <c:v>2017</c:v>
                  </c:pt>
                  <c:pt idx="4">
                    <c:v>2018</c:v>
                  </c:pt>
                  <c:pt idx="5">
                    <c:v>2019</c:v>
                  </c:pt>
                  <c:pt idx="6">
                    <c:v>2020</c:v>
                  </c:pt>
                  <c:pt idx="7">
                    <c:v>2021</c:v>
                  </c:pt>
                </c:lvl>
                <c:lvl>
                  <c:pt idx="0">
                    <c:v>Q36. Overall... </c:v>
                  </c:pt>
                </c:lvl>
              </c:multiLvlStrCache>
            </c:multiLvlStrRef>
          </c:cat>
          <c:val>
            <c:numRef>
              <c:f>Sheet1!$D$2:$D$9</c:f>
              <c:numCache>
                <c:formatCode>General</c:formatCode>
                <c:ptCount val="8"/>
                <c:pt idx="0">
                  <c:v>7.0270279167250722</c:v>
                </c:pt>
                <c:pt idx="1">
                  <c:v>6.8839679103043547</c:v>
                </c:pt>
                <c:pt idx="2">
                  <c:v>6.9749814145190809</c:v>
                </c:pt>
                <c:pt idx="3">
                  <c:v>7.029817967674326</c:v>
                </c:pt>
                <c:pt idx="4">
                  <c:v>6.8350870270286004</c:v>
                </c:pt>
                <c:pt idx="5">
                  <c:v>6.8559932641704018</c:v>
                </c:pt>
                <c:pt idx="6">
                  <c:v>7.0530891173607158</c:v>
                </c:pt>
                <c:pt idx="7">
                  <c:v>6.8228258814409291</c:v>
                </c:pt>
              </c:numCache>
            </c:numRef>
          </c:val>
          <c:smooth val="0"/>
          <c:extLst xmlns:c16r2="http://schemas.microsoft.com/office/drawing/2015/06/char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1731828448"/>
        <c:axId val="1731833888"/>
      </c:lineChart>
      <c:catAx>
        <c:axId val="1731828448"/>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33888"/>
        <c:crosses val="autoZero"/>
        <c:auto val="1"/>
        <c:lblAlgn val="ctr"/>
        <c:lblOffset val="100"/>
        <c:noMultiLvlLbl val="0"/>
      </c:catAx>
      <c:valAx>
        <c:axId val="173183388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dirty="0">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1731828448"/>
        <c:crosses val="autoZero"/>
        <c:crossBetween val="between"/>
        <c:majorUnit val="1"/>
      </c:valAx>
      <c:spPr>
        <a:noFill/>
        <a:ln w="3175">
          <a:solidFill>
            <a:schemeClr val="bg1">
              <a:lumMod val="75000"/>
            </a:schemeClr>
          </a:solidFill>
        </a:ln>
        <a:effectLst/>
      </c:spPr>
    </c:plotArea>
    <c:legend>
      <c:legendPos val="t"/>
      <c:layout>
        <c:manualLayout>
          <c:xMode val="edge"/>
          <c:yMode val="edge"/>
          <c:x val="0.30577238864649586"/>
          <c:y val="6.7518031833422917E-3"/>
          <c:w val="0.48531824033411669"/>
          <c:h val="6.5529467033033223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8497B0"/>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1.41200795957298</c:v>
                </c:pt>
                <c:pt idx="1">
                  <c:v>6.2389891449502004</c:v>
                </c:pt>
                <c:pt idx="2">
                  <c:v>6.6998426787139698</c:v>
                </c:pt>
                <c:pt idx="3">
                  <c:v>7.1687466651351297</c:v>
                </c:pt>
                <c:pt idx="4">
                  <c:v>4.6217336864467704</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593851136"/>
        <c:axId val="1593852224"/>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1.9697908287238159</c:v>
                </c:pt>
                <c:pt idx="1">
                  <c:v>6.4910191378491229</c:v>
                </c:pt>
                <c:pt idx="2">
                  <c:v>6.8917896750554029</c:v>
                </c:pt>
                <c:pt idx="3">
                  <c:v>7.3349695576317</c:v>
                </c:pt>
                <c:pt idx="4">
                  <c:v>4.7100557508477454</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593847328"/>
        <c:axId val="1593853312"/>
      </c:barChart>
      <c:catAx>
        <c:axId val="1593851136"/>
        <c:scaling>
          <c:orientation val="maxMin"/>
        </c:scaling>
        <c:delete val="0"/>
        <c:axPos val="l"/>
        <c:numFmt formatCode="General" sourceLinked="0"/>
        <c:majorTickMark val="out"/>
        <c:minorTickMark val="none"/>
        <c:tickLblPos val="none"/>
        <c:spPr>
          <a:ln>
            <a:noFill/>
          </a:ln>
        </c:spPr>
        <c:txPr>
          <a:bodyPr/>
          <a:lstStyle/>
          <a:p>
            <a:pPr algn="r">
              <a:defRPr sz="1200" b="0">
                <a:solidFill>
                  <a:sysClr val="windowText" lastClr="000000"/>
                </a:solidFill>
                <a:latin typeface="Arial" panose="020B0604020202020204" pitchFamily="34" charset="0"/>
                <a:cs typeface="Arial" panose="020B0604020202020204" pitchFamily="34" charset="0"/>
              </a:defRPr>
            </a:pPr>
            <a:endParaRPr lang="en-US"/>
          </a:p>
        </c:txPr>
        <c:crossAx val="1593852224"/>
        <c:crosses val="autoZero"/>
        <c:auto val="1"/>
        <c:lblAlgn val="ctr"/>
        <c:lblOffset val="200"/>
        <c:noMultiLvlLbl val="0"/>
      </c:catAx>
      <c:valAx>
        <c:axId val="159385222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593851136"/>
        <c:crosses val="autoZero"/>
        <c:crossBetween val="between"/>
      </c:valAx>
      <c:valAx>
        <c:axId val="1593853312"/>
        <c:scaling>
          <c:orientation val="minMax"/>
          <c:max val="0.70000000000000007"/>
          <c:min val="0"/>
        </c:scaling>
        <c:delete val="1"/>
        <c:axPos val="b"/>
        <c:numFmt formatCode="General" sourceLinked="1"/>
        <c:majorTickMark val="out"/>
        <c:minorTickMark val="none"/>
        <c:tickLblPos val="nextTo"/>
        <c:crossAx val="1593847328"/>
        <c:crosses val="max"/>
        <c:crossBetween val="between"/>
      </c:valAx>
      <c:catAx>
        <c:axId val="1593847328"/>
        <c:scaling>
          <c:orientation val="maxMin"/>
        </c:scaling>
        <c:delete val="1"/>
        <c:axPos val="r"/>
        <c:numFmt formatCode="General" sourceLinked="1"/>
        <c:majorTickMark val="out"/>
        <c:minorTickMark val="none"/>
        <c:tickLblPos val="nextTo"/>
        <c:crossAx val="159385331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1817865547437258"/>
          <c:y val="0.16849564408371354"/>
          <c:w val="0.40798867633906238"/>
          <c:h val="0.81342642006185917"/>
        </c:manualLayout>
      </c:layout>
      <c:barChart>
        <c:barDir val="bar"/>
        <c:grouping val="clustered"/>
        <c:varyColors val="0"/>
        <c:ser>
          <c:idx val="0"/>
          <c:order val="0"/>
          <c:tx>
            <c:strRef>
              <c:f>Sheet1!$B$1</c:f>
              <c:strCache>
                <c:ptCount val="1"/>
                <c:pt idx="0">
                  <c:v>Trust score</c:v>
                </c:pt>
              </c:strCache>
            </c:strRef>
          </c:tx>
          <c:spPr>
            <a:solidFill>
              <a:srgbClr val="9C8BA7"/>
            </a:solidFill>
          </c:spPr>
          <c:invertIfNegative val="1"/>
          <c:dPt>
            <c:idx val="0"/>
            <c:invertIfNegative val="1"/>
            <c:bubble3D val="0"/>
            <c:extLst xmlns:c16r2="http://schemas.microsoft.com/office/drawing/2015/06/chart">
              <c:ext xmlns:c16="http://schemas.microsoft.com/office/drawing/2014/chart" uri="{C3380CC4-5D6E-409C-BE32-E72D297353CC}">
                <c16:uniqueId val="{00000000-FC9C-4B66-A911-2CF5E2899BBE}"/>
              </c:ext>
            </c:extLst>
          </c:dPt>
          <c:dPt>
            <c:idx val="3"/>
            <c:invertIfNegative val="1"/>
            <c:bubble3D val="0"/>
            <c:extLst xmlns:c16r2="http://schemas.microsoft.com/office/drawing/2015/06/chart">
              <c:ext xmlns:c16="http://schemas.microsoft.com/office/drawing/2014/chart" uri="{C3380CC4-5D6E-409C-BE32-E72D297353CC}">
                <c16:uniqueId val="{00000001-FC9C-4B66-A911-2CF5E2899BBE}"/>
              </c:ext>
            </c:extLst>
          </c:dPt>
          <c:dPt>
            <c:idx val="4"/>
            <c:invertIfNegative val="1"/>
            <c:bubble3D val="0"/>
            <c:extLst xmlns:c16r2="http://schemas.microsoft.com/office/drawing/2015/06/chart">
              <c:ext xmlns:c16="http://schemas.microsoft.com/office/drawing/2014/chart" uri="{C3380CC4-5D6E-409C-BE32-E72D297353CC}">
                <c16:uniqueId val="{00000002-FC9C-4B66-A911-2CF5E2899BBE}"/>
              </c:ext>
            </c:extLst>
          </c:dPt>
          <c:dPt>
            <c:idx val="27"/>
            <c:invertIfNegative val="1"/>
            <c:bubble3D val="0"/>
            <c:extLst xmlns:c16r2="http://schemas.microsoft.com/office/drawing/2015/06/chart">
              <c:ext xmlns:c16="http://schemas.microsoft.com/office/drawing/2014/chart" uri="{C3380CC4-5D6E-409C-BE32-E72D297353CC}">
                <c16:uniqueId val="{00000003-FC9C-4B66-A911-2CF5E2899BBE}"/>
              </c:ext>
            </c:extLst>
          </c:dPt>
          <c:dPt>
            <c:idx val="28"/>
            <c:invertIfNegative val="1"/>
            <c:bubble3D val="0"/>
            <c:extLst xmlns:c16r2="http://schemas.microsoft.com/office/drawing/2015/06/chart">
              <c:ext xmlns:c16="http://schemas.microsoft.com/office/drawing/2014/chart" uri="{C3380CC4-5D6E-409C-BE32-E72D297353CC}">
                <c16:uniqueId val="{00000004-FC9C-4B66-A911-2CF5E2899BBE}"/>
              </c:ext>
            </c:extLst>
          </c:dPt>
          <c:dPt>
            <c:idx val="29"/>
            <c:invertIfNegative val="1"/>
            <c:bubble3D val="0"/>
            <c:extLst xmlns:c16r2="http://schemas.microsoft.com/office/drawing/2015/06/chart">
              <c:ext xmlns:c16="http://schemas.microsoft.com/office/drawing/2014/chart" uri="{C3380CC4-5D6E-409C-BE32-E72D297353CC}">
                <c16:uniqueId val="{00000005-FC9C-4B66-A911-2CF5E2899BBE}"/>
              </c:ext>
            </c:extLst>
          </c:dPt>
          <c:dPt>
            <c:idx val="30"/>
            <c:invertIfNegative val="1"/>
            <c:bubble3D val="0"/>
            <c:extLst xmlns:c16r2="http://schemas.microsoft.com/office/drawing/2015/06/chart">
              <c:ext xmlns:c16="http://schemas.microsoft.com/office/drawing/2014/chart" uri="{C3380CC4-5D6E-409C-BE32-E72D297353CC}">
                <c16:uniqueId val="{00000006-FC9C-4B66-A911-2CF5E2899BBE}"/>
              </c:ext>
            </c:extLst>
          </c:dPt>
          <c:dPt>
            <c:idx val="31"/>
            <c:invertIfNegative val="1"/>
            <c:bubble3D val="0"/>
            <c:extLst xmlns:c16r2="http://schemas.microsoft.com/office/drawing/2015/06/chart">
              <c:ext xmlns:c16="http://schemas.microsoft.com/office/drawing/2014/chart" uri="{C3380CC4-5D6E-409C-BE32-E72D297353CC}">
                <c16:uniqueId val="{00000007-FC9C-4B66-A911-2CF5E2899BBE}"/>
              </c:ext>
            </c:extLst>
          </c:dPt>
          <c:dPt>
            <c:idx val="32"/>
            <c:invertIfNegative val="1"/>
            <c:bubble3D val="0"/>
            <c:extLst xmlns:c16r2="http://schemas.microsoft.com/office/drawing/2015/06/chart">
              <c:ext xmlns:c16="http://schemas.microsoft.com/office/drawing/2014/chart" uri="{C3380CC4-5D6E-409C-BE32-E72D297353CC}">
                <c16:uniqueId val="{00000008-FC9C-4B66-A911-2CF5E2899BBE}"/>
              </c:ext>
            </c:extLst>
          </c:dPt>
          <c:dPt>
            <c:idx val="33"/>
            <c:invertIfNegative val="1"/>
            <c:bubble3D val="0"/>
            <c:extLst xmlns:c16r2="http://schemas.microsoft.com/office/drawing/2015/06/chart">
              <c:ext xmlns:c16="http://schemas.microsoft.com/office/drawing/2014/chart" uri="{C3380CC4-5D6E-409C-BE32-E72D297353CC}">
                <c16:uniqueId val="{00000009-FC9C-4B66-A911-2CF5E2899BBE}"/>
              </c:ext>
            </c:extLst>
          </c:dPt>
          <c:dPt>
            <c:idx val="34"/>
            <c:invertIfNegative val="1"/>
            <c:bubble3D val="0"/>
            <c:extLst xmlns:c16r2="http://schemas.microsoft.com/office/drawing/2015/06/chart">
              <c:ext xmlns:c16="http://schemas.microsoft.com/office/drawing/2014/chart" uri="{C3380CC4-5D6E-409C-BE32-E72D297353CC}">
                <c16:uniqueId val="{0000000A-FC9C-4B66-A911-2CF5E2899BBE}"/>
              </c:ext>
            </c:extLst>
          </c:dPt>
          <c:dPt>
            <c:idx val="35"/>
            <c:invertIfNegative val="1"/>
            <c:bubble3D val="0"/>
            <c:extLst xmlns:c16r2="http://schemas.microsoft.com/office/drawing/2015/06/chart">
              <c:ext xmlns:c16="http://schemas.microsoft.com/office/drawing/2014/chart" uri="{C3380CC4-5D6E-409C-BE32-E72D297353CC}">
                <c16:uniqueId val="{0000000B-FC9C-4B66-A911-2CF5E2899BBE}"/>
              </c:ext>
            </c:extLst>
          </c:dPt>
          <c:dPt>
            <c:idx val="36"/>
            <c:invertIfNegative val="1"/>
            <c:bubble3D val="0"/>
            <c:extLst xmlns:c16r2="http://schemas.microsoft.com/office/drawing/2015/06/chart">
              <c:ext xmlns:c16="http://schemas.microsoft.com/office/drawing/2014/chart" uri="{C3380CC4-5D6E-409C-BE32-E72D297353CC}">
                <c16:uniqueId val="{0000000C-FC9C-4B66-A911-2CF5E2899BBE}"/>
              </c:ext>
            </c:extLst>
          </c:dPt>
          <c:dPt>
            <c:idx val="37"/>
            <c:invertIfNegative val="1"/>
            <c:bubble3D val="0"/>
            <c:extLst xmlns:c16r2="http://schemas.microsoft.com/office/drawing/2015/06/chart">
              <c:ext xmlns:c16="http://schemas.microsoft.com/office/drawing/2014/chart" uri="{C3380CC4-5D6E-409C-BE32-E72D297353CC}">
                <c16:uniqueId val="{0000000D-FC9C-4B66-A911-2CF5E2899BBE}"/>
              </c:ext>
            </c:extLst>
          </c:dPt>
          <c:dPt>
            <c:idx val="38"/>
            <c:invertIfNegative val="1"/>
            <c:bubble3D val="0"/>
            <c:extLst xmlns:c16r2="http://schemas.microsoft.com/office/drawing/2015/06/chart">
              <c:ext xmlns:c16="http://schemas.microsoft.com/office/drawing/2014/chart" uri="{C3380CC4-5D6E-409C-BE32-E72D297353CC}">
                <c16:uniqueId val="{0000000E-FC9C-4B66-A911-2CF5E2899BBE}"/>
              </c:ext>
            </c:extLst>
          </c:dPt>
          <c:dPt>
            <c:idx val="39"/>
            <c:invertIfNegative val="1"/>
            <c:bubble3D val="0"/>
            <c:extLst xmlns:c16r2="http://schemas.microsoft.com/office/drawing/2015/06/chart">
              <c:ext xmlns:c16="http://schemas.microsoft.com/office/drawing/2014/chart" uri="{C3380CC4-5D6E-409C-BE32-E72D297353CC}">
                <c16:uniqueId val="{0000000F-FC9C-4B66-A911-2CF5E2899BBE}"/>
              </c:ext>
            </c:extLst>
          </c:dPt>
          <c:dLbls>
            <c:numFmt formatCode="#,##0.0" sourceLinked="0"/>
            <c:spPr>
              <a:noFill/>
              <a:ln>
                <a:noFill/>
              </a:ln>
              <a:effectLst/>
            </c:spPr>
            <c:txPr>
              <a:bodyPr wrap="square" lIns="38100" tIns="19050" rIns="38100" bIns="19050" anchor="ctr">
                <a:spAutoFit/>
              </a:bodyPr>
              <a:lstStyle/>
              <a:p>
                <a:pPr>
                  <a:defRPr>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numRef>
              <c:f>Sheet1!$A$2:$A$6</c:f>
              <c:numCache>
                <c:formatCode>General</c:formatCode>
                <c:ptCount val="5"/>
              </c:numCache>
            </c:numRef>
          </c:cat>
          <c:val>
            <c:numRef>
              <c:f>Sheet1!$B$2:$B$6</c:f>
              <c:numCache>
                <c:formatCode>General</c:formatCode>
                <c:ptCount val="5"/>
                <c:pt idx="0">
                  <c:v>8.0878740324698395</c:v>
                </c:pt>
                <c:pt idx="1">
                  <c:v>6.4637415057680903</c:v>
                </c:pt>
                <c:pt idx="2">
                  <c:v>7.3713246542783102</c:v>
                </c:pt>
                <c:pt idx="3">
                  <c:v>7.5668860013053001</c:v>
                </c:pt>
                <c:pt idx="4">
                  <c:v>6.9865705247937999</c:v>
                </c:pt>
              </c:numCache>
            </c:numRef>
          </c:val>
          <c:extLst xmlns:c16r2="http://schemas.microsoft.com/office/drawing/2015/06/chart">
            <c:ext xmlns:c16="http://schemas.microsoft.com/office/drawing/2014/chart" uri="{C3380CC4-5D6E-409C-BE32-E72D297353CC}">
              <c16:uniqueId val="{00000012-FC9C-4B66-A911-2CF5E2899BBE}"/>
            </c:ext>
            <c:ext xmlns:c14="http://schemas.microsoft.com/office/drawing/2007/8/2/chart" uri="{6F2FDCE9-48DA-4B69-8628-5D25D57E5C99}">
              <c14:invertSolidFillFmt>
                <c14:spPr xmlns:c14="http://schemas.microsoft.com/office/drawing/2007/8/2/chart">
                  <a:solidFill>
                    <a:srgbClr val="CB333B"/>
                  </a:solidFill>
                </c14:spPr>
              </c14:invertSolidFillFmt>
            </c:ext>
          </c:extLst>
        </c:ser>
        <c:dLbls>
          <c:dLblPos val="outEnd"/>
          <c:showLegendKey val="0"/>
          <c:showVal val="1"/>
          <c:showCatName val="0"/>
          <c:showSerName val="0"/>
          <c:showPercent val="0"/>
          <c:showBubbleSize val="0"/>
        </c:dLbls>
        <c:gapWidth val="35"/>
        <c:overlap val="100"/>
        <c:axId val="1593852768"/>
        <c:axId val="1593854944"/>
      </c:barChart>
      <c:barChart>
        <c:barDir val="bar"/>
        <c:grouping val="clustered"/>
        <c:varyColors val="0"/>
        <c:ser>
          <c:idx val="1"/>
          <c:order val="1"/>
          <c:tx>
            <c:strRef>
              <c:f>Sheet1!$C$1</c:f>
              <c:strCache>
                <c:ptCount val="1"/>
                <c:pt idx="0">
                  <c:v>National average</c:v>
                </c:pt>
              </c:strCache>
            </c:strRef>
          </c:tx>
          <c:spPr>
            <a:solidFill>
              <a:srgbClr val="9C8BA7"/>
            </a:solidFill>
            <a:effectLst>
              <a:outerShdw dist="50800" algn="ctr" rotWithShape="0">
                <a:sysClr val="windowText" lastClr="000000"/>
              </a:outerShdw>
            </a:effectLst>
          </c:spPr>
          <c:invertIfNegative val="0"/>
          <c:cat>
            <c:numRef>
              <c:f>Sheet1!$A$2:$A$6</c:f>
              <c:numCache>
                <c:formatCode>General</c:formatCode>
                <c:ptCount val="5"/>
              </c:numCache>
            </c:numRef>
          </c:cat>
          <c:val>
            <c:numRef>
              <c:f>Sheet1!$C$2:$C$6</c:f>
              <c:numCache>
                <c:formatCode>General</c:formatCode>
                <c:ptCount val="5"/>
                <c:pt idx="0">
                  <c:v>7.341301486506806</c:v>
                </c:pt>
                <c:pt idx="1">
                  <c:v>5.8569448919107137</c:v>
                </c:pt>
                <c:pt idx="2">
                  <c:v>6.8373786143476236</c:v>
                </c:pt>
                <c:pt idx="3">
                  <c:v>7.1240545037721938</c:v>
                </c:pt>
                <c:pt idx="4">
                  <c:v>6.6856292351058908</c:v>
                </c:pt>
              </c:numCache>
            </c:numRef>
          </c:val>
          <c:extLst xmlns:c16r2="http://schemas.microsoft.com/office/drawing/2015/06/chart">
            <c:ext xmlns:c16="http://schemas.microsoft.com/office/drawing/2014/chart" uri="{C3380CC4-5D6E-409C-BE32-E72D297353CC}">
              <c16:uniqueId val="{00000013-FC9C-4B66-A911-2CF5E2899BBE}"/>
            </c:ext>
          </c:extLst>
        </c:ser>
        <c:dLbls>
          <c:showLegendKey val="0"/>
          <c:showVal val="0"/>
          <c:showCatName val="0"/>
          <c:showSerName val="0"/>
          <c:showPercent val="0"/>
          <c:showBubbleSize val="0"/>
        </c:dLbls>
        <c:gapWidth val="35"/>
        <c:overlap val="100"/>
        <c:axId val="1593856576"/>
        <c:axId val="1593842432"/>
      </c:barChart>
      <c:catAx>
        <c:axId val="1593852768"/>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1593854944"/>
        <c:crosses val="autoZero"/>
        <c:auto val="1"/>
        <c:lblAlgn val="ctr"/>
        <c:lblOffset val="200"/>
        <c:noMultiLvlLbl val="0"/>
      </c:catAx>
      <c:valAx>
        <c:axId val="1593854944"/>
        <c:scaling>
          <c:orientation val="minMax"/>
          <c:min val="0"/>
        </c:scaling>
        <c:delete val="0"/>
        <c:axPos val="t"/>
        <c:numFmt formatCode="General"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1593852768"/>
        <c:crosses val="autoZero"/>
        <c:crossBetween val="between"/>
      </c:valAx>
      <c:valAx>
        <c:axId val="1593842432"/>
        <c:scaling>
          <c:orientation val="minMax"/>
          <c:max val="0.70000000000000007"/>
          <c:min val="0"/>
        </c:scaling>
        <c:delete val="1"/>
        <c:axPos val="b"/>
        <c:numFmt formatCode="General" sourceLinked="1"/>
        <c:majorTickMark val="out"/>
        <c:minorTickMark val="none"/>
        <c:tickLblPos val="nextTo"/>
        <c:crossAx val="1593856576"/>
        <c:crosses val="max"/>
        <c:crossBetween val="between"/>
      </c:valAx>
      <c:catAx>
        <c:axId val="1593856576"/>
        <c:scaling>
          <c:orientation val="maxMin"/>
        </c:scaling>
        <c:delete val="1"/>
        <c:axPos val="r"/>
        <c:numFmt formatCode="General" sourceLinked="1"/>
        <c:majorTickMark val="out"/>
        <c:minorTickMark val="none"/>
        <c:tickLblPos val="nextTo"/>
        <c:crossAx val="1593842432"/>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xmlns="" id="{63071618-855B-4484-A920-A2FF995410B2}"/>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a:extLst>
              <a:ext uri="{FF2B5EF4-FFF2-40B4-BE49-F238E27FC236}">
                <a16:creationId xmlns:a16="http://schemas.microsoft.com/office/drawing/2014/main" xmlns="" id="{48CCE12B-8880-4489-8C7E-259883F9D43C}"/>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0E177D9-9FD7-4711-A477-BABAE53FB148}" type="datetimeFigureOut">
              <a:rPr lang="en-GB" smtClean="0"/>
              <a:t>08/11/2021</a:t>
            </a:fld>
            <a:endParaRPr lang="en-GB" dirty="0"/>
          </a:p>
        </p:txBody>
      </p:sp>
      <p:sp>
        <p:nvSpPr>
          <p:cNvPr id="4" name="Footer Placeholder 3">
            <a:extLst>
              <a:ext uri="{FF2B5EF4-FFF2-40B4-BE49-F238E27FC236}">
                <a16:creationId xmlns:a16="http://schemas.microsoft.com/office/drawing/2014/main" xmlns="" id="{8B907064-C419-4FB9-AB87-15289889EA7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5" name="Slide Number Placeholder 4">
            <a:extLst>
              <a:ext uri="{FF2B5EF4-FFF2-40B4-BE49-F238E27FC236}">
                <a16:creationId xmlns:a16="http://schemas.microsoft.com/office/drawing/2014/main" xmlns="" id="{2966F7AD-7A23-4750-B3F4-F27F7B25A6C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3DD4B02-D986-4BE4-9330-F990313685FB}" type="slidenum">
              <a:rPr lang="en-GB" smtClean="0"/>
              <a:t>‹#›</a:t>
            </a:fld>
            <a:endParaRPr lang="en-GB" dirty="0"/>
          </a:p>
        </p:txBody>
      </p:sp>
    </p:spTree>
    <p:extLst>
      <p:ext uri="{BB962C8B-B14F-4D97-AF65-F5344CB8AC3E}">
        <p14:creationId xmlns:p14="http://schemas.microsoft.com/office/powerpoint/2010/main" val="169470019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08/11/2021</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dirty="0"/>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540287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13</a:t>
            </a:fld>
            <a:endParaRPr lang="en-GB" dirty="0"/>
          </a:p>
        </p:txBody>
      </p:sp>
    </p:spTree>
    <p:extLst>
      <p:ext uri="{BB962C8B-B14F-4D97-AF65-F5344CB8AC3E}">
        <p14:creationId xmlns:p14="http://schemas.microsoft.com/office/powerpoint/2010/main" val="7185248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14</a:t>
            </a:fld>
            <a:endParaRPr lang="en-GB" dirty="0"/>
          </a:p>
        </p:txBody>
      </p:sp>
    </p:spTree>
    <p:extLst>
      <p:ext uri="{BB962C8B-B14F-4D97-AF65-F5344CB8AC3E}">
        <p14:creationId xmlns:p14="http://schemas.microsoft.com/office/powerpoint/2010/main" val="21157190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15</a:t>
            </a:fld>
            <a:endParaRPr lang="en-GB" dirty="0"/>
          </a:p>
        </p:txBody>
      </p:sp>
    </p:spTree>
    <p:extLst>
      <p:ext uri="{BB962C8B-B14F-4D97-AF65-F5344CB8AC3E}">
        <p14:creationId xmlns:p14="http://schemas.microsoft.com/office/powerpoint/2010/main" val="2528266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dirty="0"/>
          </a:p>
        </p:txBody>
      </p:sp>
    </p:spTree>
    <p:extLst>
      <p:ext uri="{BB962C8B-B14F-4D97-AF65-F5344CB8AC3E}">
        <p14:creationId xmlns:p14="http://schemas.microsoft.com/office/powerpoint/2010/main" val="35551806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dirty="0"/>
          </a:p>
        </p:txBody>
      </p:sp>
    </p:spTree>
    <p:extLst>
      <p:ext uri="{BB962C8B-B14F-4D97-AF65-F5344CB8AC3E}">
        <p14:creationId xmlns:p14="http://schemas.microsoft.com/office/powerpoint/2010/main" val="18939972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21</a:t>
            </a:fld>
            <a:endParaRPr lang="en-GB" dirty="0"/>
          </a:p>
        </p:txBody>
      </p:sp>
    </p:spTree>
    <p:extLst>
      <p:ext uri="{BB962C8B-B14F-4D97-AF65-F5344CB8AC3E}">
        <p14:creationId xmlns:p14="http://schemas.microsoft.com/office/powerpoint/2010/main" val="1657504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23</a:t>
            </a:fld>
            <a:endParaRPr lang="en-GB" dirty="0"/>
          </a:p>
        </p:txBody>
      </p:sp>
    </p:spTree>
    <p:extLst>
      <p:ext uri="{BB962C8B-B14F-4D97-AF65-F5344CB8AC3E}">
        <p14:creationId xmlns:p14="http://schemas.microsoft.com/office/powerpoint/2010/main" val="236304513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25</a:t>
            </a:fld>
            <a:endParaRPr lang="en-GB" dirty="0"/>
          </a:p>
        </p:txBody>
      </p:sp>
    </p:spTree>
    <p:extLst>
      <p:ext uri="{BB962C8B-B14F-4D97-AF65-F5344CB8AC3E}">
        <p14:creationId xmlns:p14="http://schemas.microsoft.com/office/powerpoint/2010/main" val="26503330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27</a:t>
            </a:fld>
            <a:endParaRPr lang="en-GB" dirty="0"/>
          </a:p>
        </p:txBody>
      </p:sp>
    </p:spTree>
    <p:extLst>
      <p:ext uri="{BB962C8B-B14F-4D97-AF65-F5344CB8AC3E}">
        <p14:creationId xmlns:p14="http://schemas.microsoft.com/office/powerpoint/2010/main" val="28780938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dirty="0"/>
          </a:p>
        </p:txBody>
      </p:sp>
    </p:spTree>
    <p:extLst>
      <p:ext uri="{BB962C8B-B14F-4D97-AF65-F5344CB8AC3E}">
        <p14:creationId xmlns:p14="http://schemas.microsoft.com/office/powerpoint/2010/main" val="145968755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31</a:t>
            </a:fld>
            <a:endParaRPr lang="en-GB" dirty="0"/>
          </a:p>
        </p:txBody>
      </p:sp>
    </p:spTree>
    <p:extLst>
      <p:ext uri="{BB962C8B-B14F-4D97-AF65-F5344CB8AC3E}">
        <p14:creationId xmlns:p14="http://schemas.microsoft.com/office/powerpoint/2010/main" val="364672139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dirty="0"/>
          </a:p>
        </p:txBody>
      </p:sp>
    </p:spTree>
    <p:extLst>
      <p:ext uri="{BB962C8B-B14F-4D97-AF65-F5344CB8AC3E}">
        <p14:creationId xmlns:p14="http://schemas.microsoft.com/office/powerpoint/2010/main" val="3565667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dirty="0"/>
          </a:p>
        </p:txBody>
      </p:sp>
    </p:spTree>
    <p:extLst>
      <p:ext uri="{BB962C8B-B14F-4D97-AF65-F5344CB8AC3E}">
        <p14:creationId xmlns:p14="http://schemas.microsoft.com/office/powerpoint/2010/main" val="210361331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7516822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770433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39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30568242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893479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333938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22581060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43</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488914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44</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60887820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45</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3250570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46</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99598680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47</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411764524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48</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65324006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49</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20973990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50</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1135309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51</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30573910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52</a:t>
            </a:fld>
            <a:endParaRPr lang="en-GB" sz="800" b="1" dirty="0">
              <a:solidFill>
                <a:prstClr val="black"/>
              </a:solidFill>
              <a:latin typeface="Arial" panose="020B0604020202020204" pitchFamily="34" charset="0"/>
            </a:endParaRPr>
          </a:p>
        </p:txBody>
      </p:sp>
    </p:spTree>
    <p:extLst>
      <p:ext uri="{BB962C8B-B14F-4D97-AF65-F5344CB8AC3E}">
        <p14:creationId xmlns:p14="http://schemas.microsoft.com/office/powerpoint/2010/main" val="95825546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7073691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1580497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2110972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4818403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6154843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9680724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3832775"/>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087644"/>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85457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65</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177809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1328635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tif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slide" Target="../slides/slide53.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xml"/><Relationship Id="rId7" Type="http://schemas.openxmlformats.org/officeDocument/2006/relationships/image" Target="../media/image5.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slide" Target="../slides/slide53.xml"/><Relationship Id="rId5" Type="http://schemas.openxmlformats.org/officeDocument/2006/relationships/slide" Target="../slides/slide36.xml"/><Relationship Id="rId4" Type="http://schemas.openxmlformats.org/officeDocument/2006/relationships/slide" Target="../slides/slide11.xml"/><Relationship Id="rId9" Type="http://schemas.openxmlformats.org/officeDocument/2006/relationships/image" Target="../media/image7.png"/></Relationships>
</file>

<file path=ppt/slideLayouts/_rels/slideLayout7.xml.rels><?xml version="1.0" encoding="UTF-8" standalone="yes"?>
<Relationships xmlns="http://schemas.openxmlformats.org/package/2006/relationships"><Relationship Id="rId3" Type="http://schemas.openxmlformats.org/officeDocument/2006/relationships/slide" Target="../slides/slide7.xml"/><Relationship Id="rId7" Type="http://schemas.openxmlformats.org/officeDocument/2006/relationships/image" Target="../media/image7.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slide" Target="../slides/slide1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23" name="Picture 22"/>
          <p:cNvPicPr/>
          <p:nvPr userDrawn="1"/>
        </p:nvPicPr>
        <p:blipFill rotWithShape="1">
          <a:blip r:embed="rId2" cstate="print">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b="16225"/>
          <a:stretch/>
        </p:blipFill>
        <p:spPr>
          <a:xfrm flipH="1">
            <a:off x="-1" y="0"/>
            <a:ext cx="12191999" cy="6857999"/>
          </a:xfrm>
          <a:prstGeom prst="rect">
            <a:avLst/>
          </a:prstGeom>
        </p:spPr>
      </p:pic>
      <p:sp>
        <p:nvSpPr>
          <p:cNvPr id="2" name="Rectangle 1">
            <a:extLst>
              <a:ext uri="{FF2B5EF4-FFF2-40B4-BE49-F238E27FC236}">
                <a16:creationId xmlns:a16="http://schemas.microsoft.com/office/drawing/2014/main" xmlns="" id="{04643A05-CC1E-43FF-BDF9-CBC07D643D3C}"/>
              </a:ext>
            </a:extLst>
          </p:cNvPr>
          <p:cNvSpPr/>
          <p:nvPr userDrawn="1"/>
        </p:nvSpPr>
        <p:spPr>
          <a:xfrm>
            <a:off x="0" y="-1"/>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1" name="Rectangle 10">
            <a:extLst>
              <a:ext uri="{FF2B5EF4-FFF2-40B4-BE49-F238E27FC236}">
                <a16:creationId xmlns:a16="http://schemas.microsoft.com/office/drawing/2014/main" xmlns=""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dirty="0">
              <a:solidFill>
                <a:schemeClr val="tx1"/>
              </a:solidFill>
            </a:endParaRPr>
          </a:p>
        </p:txBody>
      </p:sp>
      <p:sp>
        <p:nvSpPr>
          <p:cNvPr id="13" name="Forme libre : forme 12">
            <a:extLst>
              <a:ext uri="{FF2B5EF4-FFF2-40B4-BE49-F238E27FC236}">
                <a16:creationId xmlns:a16="http://schemas.microsoft.com/office/drawing/2014/main" xmlns=""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4" name="Forme libre : forme 13">
            <a:extLst>
              <a:ext uri="{FF2B5EF4-FFF2-40B4-BE49-F238E27FC236}">
                <a16:creationId xmlns:a16="http://schemas.microsoft.com/office/drawing/2014/main" xmlns=""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5" name="Title 1">
            <a:extLst>
              <a:ext uri="{FF2B5EF4-FFF2-40B4-BE49-F238E27FC236}">
                <a16:creationId xmlns:a16="http://schemas.microsoft.com/office/drawing/2014/main" xmlns=""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dirty="0"/>
              <a:t>Section title</a:t>
            </a:r>
          </a:p>
        </p:txBody>
      </p:sp>
      <p:sp>
        <p:nvSpPr>
          <p:cNvPr id="19" name="Espace réservé du texte 2">
            <a:extLst>
              <a:ext uri="{FF2B5EF4-FFF2-40B4-BE49-F238E27FC236}">
                <a16:creationId xmlns:a16="http://schemas.microsoft.com/office/drawing/2014/main" xmlns=""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xmlns=""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pic>
        <p:nvPicPr>
          <p:cNvPr id="16" name="Picture 15">
            <a:extLst>
              <a:ext uri="{FF2B5EF4-FFF2-40B4-BE49-F238E27FC236}">
                <a16:creationId xmlns:a16="http://schemas.microsoft.com/office/drawing/2014/main" xmlns="" id="{1A240452-EAA9-428C-8501-9896B650093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78277" y="6032745"/>
            <a:ext cx="1649489" cy="612569"/>
          </a:xfrm>
          <a:prstGeom prst="rect">
            <a:avLst/>
          </a:prstGeom>
        </p:spPr>
      </p:pic>
      <p:pic>
        <p:nvPicPr>
          <p:cNvPr id="17" name="Picture 2">
            <a:extLst>
              <a:ext uri="{FF2B5EF4-FFF2-40B4-BE49-F238E27FC236}">
                <a16:creationId xmlns:a16="http://schemas.microsoft.com/office/drawing/2014/main" xmlns="" id="{2CB83898-ED43-4212-9021-40C63B452D70}"/>
              </a:ext>
            </a:extLst>
          </p:cNvPr>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6959849" y="6113819"/>
            <a:ext cx="1114046" cy="450423"/>
          </a:xfrm>
          <a:prstGeom prst="rect">
            <a:avLst/>
          </a:prstGeom>
          <a:noFill/>
          <a:extLst>
            <a:ext uri="{909E8E84-426E-40DD-AFC4-6F175D3DCCD1}">
              <a14:hiddenFill xmlns:a14="http://schemas.microsoft.com/office/drawing/2010/main">
                <a:solidFill>
                  <a:srgbClr val="FFFFFF"/>
                </a:solidFill>
              </a14:hiddenFill>
            </a:ext>
          </a:extLst>
        </p:spPr>
      </p:pic>
      <p:sp>
        <p:nvSpPr>
          <p:cNvPr id="18" name="organisation_info">
            <a:extLst>
              <a:ext uri="{FF2B5EF4-FFF2-40B4-BE49-F238E27FC236}">
                <a16:creationId xmlns:a16="http://schemas.microsoft.com/office/drawing/2014/main" xmlns="" id="{262D7776-E672-4066-A210-38979CA88CC8}"/>
              </a:ext>
            </a:extLst>
          </p:cNvPr>
          <p:cNvSpPr txBox="1">
            <a:spLocks/>
          </p:cNvSpPr>
          <p:nvPr userDrawn="1"/>
        </p:nvSpPr>
        <p:spPr>
          <a:xfrm>
            <a:off x="741600" y="6551318"/>
            <a:ext cx="4078039"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RW1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Southern Health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0141672" y="6105653"/>
            <a:ext cx="1048505" cy="466754"/>
          </a:xfrm>
          <a:prstGeom prst="rect">
            <a:avLst/>
          </a:prstGeom>
        </p:spPr>
      </p:pic>
    </p:spTree>
    <p:extLst>
      <p:ext uri="{BB962C8B-B14F-4D97-AF65-F5344CB8AC3E}">
        <p14:creationId xmlns:p14="http://schemas.microsoft.com/office/powerpoint/2010/main" val="1981950755"/>
      </p:ext>
    </p:extLst>
  </p:cSld>
  <p:clrMapOvr>
    <a:masterClrMapping/>
  </p:clrMapOvr>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xmlns=""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19" name="Forme libre : forme 13">
            <a:extLst>
              <a:ext uri="{FF2B5EF4-FFF2-40B4-BE49-F238E27FC236}">
                <a16:creationId xmlns:a16="http://schemas.microsoft.com/office/drawing/2014/main" xmlns=""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dirty="0"/>
          </a:p>
        </p:txBody>
      </p:sp>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Slide Number Placeholder 15">
            <a:extLst>
              <a:ext uri="{FF2B5EF4-FFF2-40B4-BE49-F238E27FC236}">
                <a16:creationId xmlns:a16="http://schemas.microsoft.com/office/drawing/2014/main" xmlns=""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grpSp>
        <p:nvGrpSpPr>
          <p:cNvPr id="2" name="Group 1">
            <a:extLst>
              <a:ext uri="{FF2B5EF4-FFF2-40B4-BE49-F238E27FC236}">
                <a16:creationId xmlns:a16="http://schemas.microsoft.com/office/drawing/2014/main" xmlns="" id="{C804EC92-484A-4662-A94F-A7885153E77D}"/>
              </a:ext>
            </a:extLst>
          </p:cNvPr>
          <p:cNvGrpSpPr/>
          <p:nvPr userDrawn="1"/>
        </p:nvGrpSpPr>
        <p:grpSpPr>
          <a:xfrm>
            <a:off x="8902714" y="60079"/>
            <a:ext cx="3107187" cy="298411"/>
            <a:chOff x="8902714" y="60079"/>
            <a:chExt cx="3107187" cy="298411"/>
          </a:xfrm>
        </p:grpSpPr>
        <p:pic>
          <p:nvPicPr>
            <p:cNvPr id="15" name="Picture 14">
              <a:extLst>
                <a:ext uri="{FF2B5EF4-FFF2-40B4-BE49-F238E27FC236}">
                  <a16:creationId xmlns:a16="http://schemas.microsoft.com/office/drawing/2014/main" xmlns="" id="{12EE341D-9272-4E02-86B8-633A98E2D58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10" name="Picture 3" descr="NHS 10mm - RGB Blue">
              <a:extLst>
                <a:ext uri="{FF2B5EF4-FFF2-40B4-BE49-F238E27FC236}">
                  <a16:creationId xmlns:a16="http://schemas.microsoft.com/office/drawing/2014/main" xmlns="" id="{0C5FB3B1-11C3-4F9C-893A-C868A411FA8D}"/>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xmlns="" id="{922E98B3-4E93-42AE-9805-8A79C32D5063}"/>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11" name="Rectangle 10">
            <a:extLst>
              <a:ext uri="{FF2B5EF4-FFF2-40B4-BE49-F238E27FC236}">
                <a16:creationId xmlns:a16="http://schemas.microsoft.com/office/drawing/2014/main" xmlns="" id="{FFB7C044-4104-4E31-8D71-867AD5E193AB}"/>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2" name="Rectangle 11">
            <a:hlinkClick r:id="rId5" action="ppaction://hlinksldjump" tooltip="Appendix"/>
            <a:extLst>
              <a:ext uri="{FF2B5EF4-FFF2-40B4-BE49-F238E27FC236}">
                <a16:creationId xmlns:a16="http://schemas.microsoft.com/office/drawing/2014/main" xmlns="" id="{35CAC150-DEAD-4284-8234-BCD0C5DCFA87}"/>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Tree>
    <p:extLst>
      <p:ext uri="{BB962C8B-B14F-4D97-AF65-F5344CB8AC3E}">
        <p14:creationId xmlns:p14="http://schemas.microsoft.com/office/powerpoint/2010/main" val="3570886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2" name="Slide Number Placeholder 15">
            <a:extLst>
              <a:ext uri="{FF2B5EF4-FFF2-40B4-BE49-F238E27FC236}">
                <a16:creationId xmlns:a16="http://schemas.microsoft.com/office/drawing/2014/main" xmlns=""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hlinkClick r:id="rId3" action="ppaction://hlinksldjump" tooltip="Headline results"/>
            <a:extLst>
              <a:ext uri="{FF2B5EF4-FFF2-40B4-BE49-F238E27FC236}">
                <a16:creationId xmlns:a16="http://schemas.microsoft.com/office/drawing/2014/main" xmlns=""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4" action="ppaction://hlinksldjump" tooltip="Benchmarking"/>
            <a:extLst>
              <a:ext uri="{FF2B5EF4-FFF2-40B4-BE49-F238E27FC236}">
                <a16:creationId xmlns:a16="http://schemas.microsoft.com/office/drawing/2014/main" xmlns="" id="{778A1576-9C7B-4F8A-82EA-F56A4298F37B}"/>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0D459AF-222D-4D18-AF73-A5A1C6DB3574}"/>
              </a:ext>
            </a:extLst>
          </p:cNvPr>
          <p:cNvSpPr/>
          <p:nvPr userDrawn="1"/>
        </p:nvSpPr>
        <p:spPr>
          <a:xfrm>
            <a:off x="5050414" y="-7031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C47370D8-35B4-4C8E-AB3B-E62B4067F0AE}"/>
              </a:ext>
            </a:extLst>
          </p:cNvPr>
          <p:cNvSpPr/>
          <p:nvPr userDrawn="1"/>
        </p:nvSpPr>
        <p:spPr>
          <a:xfrm>
            <a:off x="6502967"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a:extLst>
              <a:ext uri="{FF2B5EF4-FFF2-40B4-BE49-F238E27FC236}">
                <a16:creationId xmlns:a16="http://schemas.microsoft.com/office/drawing/2014/main" xmlns="" id="{FC61ACD2-958F-4213-B945-936624907819}"/>
              </a:ext>
            </a:extLst>
          </p:cNvPr>
          <p:cNvGrpSpPr/>
          <p:nvPr userDrawn="1"/>
        </p:nvGrpSpPr>
        <p:grpSpPr>
          <a:xfrm>
            <a:off x="8902714" y="60079"/>
            <a:ext cx="3107187" cy="298411"/>
            <a:chOff x="8902714" y="60079"/>
            <a:chExt cx="3107187" cy="298411"/>
          </a:xfrm>
        </p:grpSpPr>
        <p:pic>
          <p:nvPicPr>
            <p:cNvPr id="37" name="Picture 36">
              <a:extLst>
                <a:ext uri="{FF2B5EF4-FFF2-40B4-BE49-F238E27FC236}">
                  <a16:creationId xmlns:a16="http://schemas.microsoft.com/office/drawing/2014/main" xmlns="" id="{5410901A-3D0F-4803-A517-7F839A01E94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8" name="Picture 3" descr="NHS 10mm - RGB Blue">
              <a:extLst>
                <a:ext uri="{FF2B5EF4-FFF2-40B4-BE49-F238E27FC236}">
                  <a16:creationId xmlns:a16="http://schemas.microsoft.com/office/drawing/2014/main" xmlns="" id="{38F6895A-F11A-4962-9EAE-7B20CB750A4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9" name="Picture 38">
            <a:extLst>
              <a:ext uri="{FF2B5EF4-FFF2-40B4-BE49-F238E27FC236}">
                <a16:creationId xmlns:a16="http://schemas.microsoft.com/office/drawing/2014/main" xmlns="" id="{B0CBDAAB-AE79-459C-8832-3205C1EB820A}"/>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900" b="1" dirty="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0A6F6562-BDBE-42D7-9D99-E4612D2BDD96}"/>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D54598B3-DA48-431F-BDEC-0ABC70613A3C}"/>
              </a:ext>
            </a:extLst>
          </p:cNvPr>
          <p:cNvSpPr/>
          <p:nvPr userDrawn="1"/>
        </p:nvSpPr>
        <p:spPr>
          <a:xfrm>
            <a:off x="5034257" y="15291"/>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7BDB3257-C6C0-48B3-ABEC-CD17E6C44479}"/>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ED9DE06-0DC1-4760-85F4-9A63ED149D9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5E4DDAD1-05B3-421D-81BA-3F7FE1DA9B2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A8C8C741-4FCF-4E9A-B4AF-72CFB7ACEFDC}"/>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4F1A16D2-D80C-41CF-AAB4-F6BE83415E9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663321EC-1F08-4E43-A203-32E6EE1FECE3}"/>
              </a:ext>
            </a:extLst>
          </p:cNvPr>
          <p:cNvSpPr/>
          <p:nvPr userDrawn="1"/>
        </p:nvSpPr>
        <p:spPr>
          <a:xfrm>
            <a:off x="5086078" y="-33324"/>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3D7876E-3ACE-4E28-B77E-1950F34C7E16}"/>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6D34AA2C-3F01-4385-8072-FCD79181ED5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EA33AAD7-CCBB-4E72-A486-B6071B14CC0A}"/>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92F0784D-E16E-4DF8-8075-009F68941E59}"/>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900" dirty="0">
                <a:solidFill>
                  <a:schemeClr val="bg1"/>
                </a:solidFill>
                <a:latin typeface="Arial" panose="020B0604020202020204" pitchFamily="34" charset="0"/>
                <a:cs typeface="Arial" panose="020B0604020202020204" pitchFamily="34" charset="0"/>
              </a:rPr>
              <a:t>Appendix</a:t>
            </a:r>
          </a:p>
        </p:txBody>
      </p:sp>
      <p:sp>
        <p:nvSpPr>
          <p:cNvPr id="18" name="Title 1">
            <a:extLst>
              <a:ext uri="{FF2B5EF4-FFF2-40B4-BE49-F238E27FC236}">
                <a16:creationId xmlns:a16="http://schemas.microsoft.com/office/drawing/2014/main" xmlns=""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8B10F561-397F-4533-8021-76C2C1C46707}"/>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hlinkClick r:id="rId5" action="ppaction://hlinksldjump" tooltip="Trust results"/>
            <a:extLst>
              <a:ext uri="{FF2B5EF4-FFF2-40B4-BE49-F238E27FC236}">
                <a16:creationId xmlns:a16="http://schemas.microsoft.com/office/drawing/2014/main" xmlns="" id="{1E7D9998-D94A-48DC-B22A-3C62B1D5549C}"/>
              </a:ext>
            </a:extLst>
          </p:cNvPr>
          <p:cNvSpPr/>
          <p:nvPr userDrawn="1"/>
        </p:nvSpPr>
        <p:spPr>
          <a:xfrm>
            <a:off x="5034257" y="988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hlinkClick r:id="rId6" action="ppaction://hlinksldjump" tooltip="Appendix"/>
            <a:extLst>
              <a:ext uri="{FF2B5EF4-FFF2-40B4-BE49-F238E27FC236}">
                <a16:creationId xmlns:a16="http://schemas.microsoft.com/office/drawing/2014/main" xmlns=""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C29FFD17-9D9D-40F2-8CBC-FA03B27CD80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4D853D39-A296-43CB-B926-EDDF3C32FAE4}"/>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C659D7A6-54AF-4ECE-850C-98EBD8FFBA27}"/>
              </a:ext>
            </a:extLst>
          </p:cNvPr>
          <p:cNvPicPr>
            <a:picLocks noChangeAspect="1"/>
          </p:cNvPicPr>
          <p:nvPr userDrawn="1"/>
        </p:nvPicPr>
        <p:blipFill>
          <a:blip r:embed="rId9"/>
          <a:stretch>
            <a:fillRect/>
          </a:stretch>
        </p:blipFill>
        <p:spPr>
          <a:xfrm>
            <a:off x="10161714" y="24285"/>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Rectangle 7">
            <a:extLst>
              <a:ext uri="{FF2B5EF4-FFF2-40B4-BE49-F238E27FC236}">
                <a16:creationId xmlns:a16="http://schemas.microsoft.com/office/drawing/2014/main" xmlns="" id="{32A53561-5CE1-45B1-B445-9363866692B5}"/>
              </a:ext>
            </a:extLst>
          </p:cNvPr>
          <p:cNvSpPr/>
          <p:nvPr userDrawn="1"/>
        </p:nvSpPr>
        <p:spPr>
          <a:xfrm>
            <a:off x="-26877" y="0"/>
            <a:ext cx="7981107"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xmlns=""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Background and methodology</a:t>
            </a:r>
          </a:p>
        </p:txBody>
      </p:sp>
      <p:sp>
        <p:nvSpPr>
          <p:cNvPr id="10" name="TextBox 9">
            <a:extLst>
              <a:ext uri="{FF2B5EF4-FFF2-40B4-BE49-F238E27FC236}">
                <a16:creationId xmlns:a16="http://schemas.microsoft.com/office/drawing/2014/main" xmlns=""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dirty="0"/>
              <a:t>Headline results</a:t>
            </a:r>
          </a:p>
        </p:txBody>
      </p:sp>
      <p:sp>
        <p:nvSpPr>
          <p:cNvPr id="11" name="TextBox 10">
            <a:extLst>
              <a:ext uri="{FF2B5EF4-FFF2-40B4-BE49-F238E27FC236}">
                <a16:creationId xmlns:a16="http://schemas.microsoft.com/office/drawing/2014/main" xmlns=""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dirty="0"/>
              <a:t>Benchmarking</a:t>
            </a:r>
          </a:p>
        </p:txBody>
      </p:sp>
      <p:sp>
        <p:nvSpPr>
          <p:cNvPr id="12" name="TextBox 11">
            <a:extLst>
              <a:ext uri="{FF2B5EF4-FFF2-40B4-BE49-F238E27FC236}">
                <a16:creationId xmlns:a16="http://schemas.microsoft.com/office/drawing/2014/main" xmlns=""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US" sz="900" dirty="0">
                <a:solidFill>
                  <a:schemeClr val="bg1"/>
                </a:solidFill>
                <a:latin typeface="Arial" panose="020B0604020202020204" pitchFamily="34" charset="0"/>
                <a:cs typeface="Arial" panose="020B0604020202020204" pitchFamily="34" charset="0"/>
              </a:rPr>
              <a:t>C</a:t>
            </a:r>
            <a:r>
              <a:rPr lang="en-GB" sz="900" dirty="0">
                <a:solidFill>
                  <a:schemeClr val="bg1"/>
                </a:solidFill>
                <a:latin typeface="Arial" panose="020B0604020202020204" pitchFamily="34" charset="0"/>
                <a:cs typeface="Arial" panose="020B0604020202020204" pitchFamily="34" charset="0"/>
              </a:rPr>
              <a:t>hange over time</a:t>
            </a:r>
            <a:endParaRPr lang="en-GB" dirty="0"/>
          </a:p>
        </p:txBody>
      </p:sp>
      <p:sp>
        <p:nvSpPr>
          <p:cNvPr id="13" name="TextBox 12">
            <a:extLst>
              <a:ext uri="{FF2B5EF4-FFF2-40B4-BE49-F238E27FC236}">
                <a16:creationId xmlns:a16="http://schemas.microsoft.com/office/drawing/2014/main" xmlns="" id="{43F22EEA-3698-4E33-99CC-59F7BA5AF50D}"/>
              </a:ext>
            </a:extLst>
          </p:cNvPr>
          <p:cNvSpPr txBox="1"/>
          <p:nvPr userDrawn="1"/>
        </p:nvSpPr>
        <p:spPr>
          <a:xfrm>
            <a:off x="6486165"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US" dirty="0"/>
              <a:t>Appendix</a:t>
            </a:r>
            <a:endParaRPr lang="en-GB" dirty="0"/>
          </a:p>
        </p:txBody>
      </p:sp>
      <p:sp>
        <p:nvSpPr>
          <p:cNvPr id="18" name="Title 1">
            <a:extLst>
              <a:ext uri="{FF2B5EF4-FFF2-40B4-BE49-F238E27FC236}">
                <a16:creationId xmlns:a16="http://schemas.microsoft.com/office/drawing/2014/main" xmlns="" id="{36FBB419-B12A-4F75-9158-BCA592CA0BC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xmlns=""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2" action="ppaction://hlinksldjump" tooltip="Background and methodology"/>
            <a:extLst>
              <a:ext uri="{FF2B5EF4-FFF2-40B4-BE49-F238E27FC236}">
                <a16:creationId xmlns:a16="http://schemas.microsoft.com/office/drawing/2014/main" xmlns=""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hlinkClick r:id="rId3" action="ppaction://hlinksldjump" tooltip="Headline results"/>
            <a:extLst>
              <a:ext uri="{FF2B5EF4-FFF2-40B4-BE49-F238E27FC236}">
                <a16:creationId xmlns:a16="http://schemas.microsoft.com/office/drawing/2014/main" xmlns=""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hlinkClick r:id="rId4" action="ppaction://hlinksldjump" tooltip="Benchmarking"/>
            <a:extLst>
              <a:ext uri="{FF2B5EF4-FFF2-40B4-BE49-F238E27FC236}">
                <a16:creationId xmlns:a16="http://schemas.microsoft.com/office/drawing/2014/main" xmlns="" id="{B94EF32A-4F14-4EDA-B559-CAC8FDD3F703}"/>
              </a:ext>
            </a:extLst>
          </p:cNvPr>
          <p:cNvSpPr/>
          <p:nvPr userDrawn="1"/>
        </p:nvSpPr>
        <p:spPr>
          <a:xfrm>
            <a:off x="3531866"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0" name="Group 29">
            <a:extLst>
              <a:ext uri="{FF2B5EF4-FFF2-40B4-BE49-F238E27FC236}">
                <a16:creationId xmlns:a16="http://schemas.microsoft.com/office/drawing/2014/main" xmlns="" id="{02742264-1733-436F-81B1-D86637494F70}"/>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xmlns="" id="{DA6E83A0-529F-4299-89DC-6262DC9CA36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xmlns="" id="{32B26604-FF11-420C-953D-E5FB1447850E}"/>
                </a:ext>
              </a:extLst>
            </p:cNvPr>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xmlns="" id="{5EDEAC7E-B728-4FF0-AC47-9FD3E4421D3C}"/>
              </a:ext>
            </a:extLst>
          </p:cNvPr>
          <p:cNvPicPr>
            <a:picLocks noChangeAspect="1"/>
          </p:cNvPicPr>
          <p:nvPr userDrawn="1"/>
        </p:nvPicPr>
        <p:blipFill>
          <a:blip r:embed="rId7"/>
          <a:stretch>
            <a:fillRect/>
          </a:stretch>
        </p:blipFill>
        <p:spPr>
          <a:xfrm>
            <a:off x="10161714" y="24285"/>
            <a:ext cx="773524" cy="344679"/>
          </a:xfrm>
          <a:prstGeom prst="rect">
            <a:avLst/>
          </a:prstGeom>
        </p:spPr>
      </p:pic>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xmlns=""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xmlns="" id="{69F5E781-99C4-4D0C-ABFE-5DD76B17667F}"/>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xmlns=""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7" name="organisation_info">
            <a:extLst>
              <a:ext uri="{FF2B5EF4-FFF2-40B4-BE49-F238E27FC236}">
                <a16:creationId xmlns:a16="http://schemas.microsoft.com/office/drawing/2014/main" xmlns="" id="{6F091BAF-E9B6-458B-8B30-6AE60E0C7A17}"/>
              </a:ext>
            </a:extLst>
          </p:cNvPr>
          <p:cNvSpPr txBox="1">
            <a:spLocks/>
          </p:cNvSpPr>
          <p:nvPr userDrawn="1"/>
        </p:nvSpPr>
        <p:spPr>
          <a:xfrm>
            <a:off x="741600" y="6551318"/>
            <a:ext cx="4105291"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Community Mental Health Survey | 2021 | </a:t>
            </a:r>
            <a:r>
              <a:rPr lang="en-GB" sz="800">
                <a:solidFill>
                  <a:schemeClr val="bg1"/>
                </a:solidFill>
                <a:latin typeface="Arial" panose="020B0604020202020204" pitchFamily="34" charset="0"/>
                <a:cs typeface="Arial" panose="020B0604020202020204" pitchFamily="34" charset="0"/>
              </a:rPr>
              <a:t>| </a:t>
            </a:r>
            <a:r>
              <a:rPr lang="en-GB" sz="800" smtClean="0">
                <a:solidFill>
                  <a:schemeClr val="bg1"/>
                </a:solidFill>
                <a:latin typeface="Arial" panose="020B0604020202020204" pitchFamily="34" charset="0"/>
                <a:cs typeface="Arial" panose="020B0604020202020204" pitchFamily="34" charset="0"/>
              </a:rPr>
              <a:t>RW1 </a:t>
            </a:r>
            <a:r>
              <a:rPr lang="en-GB" sz="800">
                <a:solidFill>
                  <a:schemeClr val="bg1"/>
                </a:solidFill>
                <a:latin typeface="Arial" panose="020B0604020202020204" pitchFamily="34" charset="0"/>
                <a:cs typeface="Arial" panose="020B0604020202020204" pitchFamily="34" charset="0"/>
              </a:rPr>
              <a:t>| </a:t>
            </a:r>
            <a:r>
              <a:rPr lang="en-US" sz="800" smtClean="0">
                <a:solidFill>
                  <a:schemeClr val="bg1"/>
                </a:solidFill>
                <a:latin typeface="Arial" panose="020B0604020202020204" pitchFamily="34" charset="0"/>
                <a:cs typeface="Arial" panose="020B0604020202020204" pitchFamily="34" charset="0"/>
              </a:rPr>
              <a:t>Southern Health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xmlns=""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Slide Number Placeholder 15">
            <a:extLst>
              <a:ext uri="{FF2B5EF4-FFF2-40B4-BE49-F238E27FC236}">
                <a16:creationId xmlns:a16="http://schemas.microsoft.com/office/drawing/2014/main" xmlns=""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0" name="organisation_info">
            <a:extLst>
              <a:ext uri="{FF2B5EF4-FFF2-40B4-BE49-F238E27FC236}">
                <a16:creationId xmlns:a16="http://schemas.microsoft.com/office/drawing/2014/main" xmlns="" id="{3780D6B6-FA2C-484D-92E8-7BCBE8A731B8}"/>
              </a:ext>
            </a:extLst>
          </p:cNvPr>
          <p:cNvSpPr txBox="1">
            <a:spLocks/>
          </p:cNvSpPr>
          <p:nvPr userDrawn="1"/>
        </p:nvSpPr>
        <p:spPr>
          <a:xfrm>
            <a:off x="741600" y="6551318"/>
            <a:ext cx="4049185"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Community Mental Health Survey | 2021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GB" sz="800" smtClean="0">
                <a:solidFill>
                  <a:schemeClr val="tx1">
                    <a:lumMod val="75000"/>
                    <a:lumOff val="25000"/>
                  </a:schemeClr>
                </a:solidFill>
                <a:latin typeface="Arial" panose="020B0604020202020204" pitchFamily="34" charset="0"/>
                <a:cs typeface="Arial" panose="020B0604020202020204" pitchFamily="34" charset="0"/>
              </a:rPr>
              <a:t>RW1 </a:t>
            </a:r>
            <a:r>
              <a:rPr lang="en-GB" sz="800">
                <a:solidFill>
                  <a:schemeClr val="tx1">
                    <a:lumMod val="75000"/>
                    <a:lumOff val="25000"/>
                  </a:schemeClr>
                </a:solidFill>
                <a:latin typeface="Arial" panose="020B0604020202020204" pitchFamily="34" charset="0"/>
                <a:cs typeface="Arial" panose="020B0604020202020204" pitchFamily="34" charset="0"/>
              </a:rPr>
              <a:t>| </a:t>
            </a:r>
            <a:r>
              <a:rPr lang="en-US" sz="800" smtClean="0">
                <a:solidFill>
                  <a:schemeClr val="tx1">
                    <a:lumMod val="75000"/>
                    <a:lumOff val="25000"/>
                  </a:schemeClr>
                </a:solidFill>
                <a:latin typeface="Arial" panose="020B0604020202020204" pitchFamily="34" charset="0"/>
                <a:cs typeface="Arial" panose="020B0604020202020204" pitchFamily="34" charset="0"/>
              </a:rPr>
              <a:t>Southern Health NHS Foundation Trust</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68" r:id="rId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2.xml"/><Relationship Id="rId1" Type="http://schemas.openxmlformats.org/officeDocument/2006/relationships/slideLayout" Target="../slideLayouts/slideLayout5.xml"/><Relationship Id="rId5" Type="http://schemas.openxmlformats.org/officeDocument/2006/relationships/chart" Target="../charts/chart13.xml"/><Relationship Id="rId4" Type="http://schemas.openxmlformats.org/officeDocument/2006/relationships/chart" Target="../charts/chart12.xml"/></Relationships>
</file>

<file path=ppt/slides/_rels/slide1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4.xml"/><Relationship Id="rId1" Type="http://schemas.openxmlformats.org/officeDocument/2006/relationships/slideLayout" Target="../slideLayouts/slideLayout5.xml"/><Relationship Id="rId5" Type="http://schemas.openxmlformats.org/officeDocument/2006/relationships/chart" Target="../charts/chart17.xml"/><Relationship Id="rId4" Type="http://schemas.openxmlformats.org/officeDocument/2006/relationships/chart" Target="../charts/chart16.xml"/></Relationships>
</file>

<file path=ppt/slides/_rels/slide1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21.xml"/><Relationship Id="rId4" Type="http://schemas.openxmlformats.org/officeDocument/2006/relationships/chart" Target="../charts/chart20.xml"/></Relationships>
</file>

<file path=ppt/slides/_rels/slide18.xml.rels><?xml version="1.0" encoding="UTF-8" standalone="yes"?>
<Relationships xmlns="http://schemas.openxmlformats.org/package/2006/relationships"><Relationship Id="rId2" Type="http://schemas.openxmlformats.org/officeDocument/2006/relationships/chart" Target="../charts/chart22.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notesSlide" Target="../notesSlides/notesSlide16.xml"/><Relationship Id="rId1" Type="http://schemas.openxmlformats.org/officeDocument/2006/relationships/slideLayout" Target="../slideLayouts/slideLayout5.xml"/><Relationship Id="rId4" Type="http://schemas.openxmlformats.org/officeDocument/2006/relationships/chart" Target="../charts/chart24.xml"/></Relationships>
</file>

<file path=ppt/slides/_rels/slide2.xml.rels><?xml version="1.0" encoding="UTF-8" standalone="yes"?>
<Relationships xmlns="http://schemas.openxmlformats.org/package/2006/relationships"><Relationship Id="rId8" Type="http://schemas.openxmlformats.org/officeDocument/2006/relationships/slide" Target="slide12.xml"/><Relationship Id="rId13" Type="http://schemas.openxmlformats.org/officeDocument/2006/relationships/slide" Target="slide22.xml"/><Relationship Id="rId18" Type="http://schemas.openxmlformats.org/officeDocument/2006/relationships/slide" Target="slide32.xml"/><Relationship Id="rId26" Type="http://schemas.openxmlformats.org/officeDocument/2006/relationships/slide" Target="slide47.xml"/><Relationship Id="rId3" Type="http://schemas.openxmlformats.org/officeDocument/2006/relationships/slide" Target="slide3.xml"/><Relationship Id="rId21" Type="http://schemas.openxmlformats.org/officeDocument/2006/relationships/slide" Target="slide39.xml"/><Relationship Id="rId7" Type="http://schemas.openxmlformats.org/officeDocument/2006/relationships/slide" Target="slide53.xml"/><Relationship Id="rId12" Type="http://schemas.openxmlformats.org/officeDocument/2006/relationships/slide" Target="slide20.xml"/><Relationship Id="rId17" Type="http://schemas.openxmlformats.org/officeDocument/2006/relationships/slide" Target="slide30.xml"/><Relationship Id="rId25" Type="http://schemas.openxmlformats.org/officeDocument/2006/relationships/slide" Target="slide45.xml"/><Relationship Id="rId2" Type="http://schemas.openxmlformats.org/officeDocument/2006/relationships/notesSlide" Target="../notesSlides/notesSlide2.xml"/><Relationship Id="rId16" Type="http://schemas.openxmlformats.org/officeDocument/2006/relationships/slide" Target="slide28.xml"/><Relationship Id="rId20" Type="http://schemas.openxmlformats.org/officeDocument/2006/relationships/slide" Target="slide37.xml"/><Relationship Id="rId29" Type="http://schemas.openxmlformats.org/officeDocument/2006/relationships/slide" Target="slide51.xml"/><Relationship Id="rId1" Type="http://schemas.openxmlformats.org/officeDocument/2006/relationships/slideLayout" Target="../slideLayouts/slideLayout2.xml"/><Relationship Id="rId6" Type="http://schemas.openxmlformats.org/officeDocument/2006/relationships/slide" Target="slide36.xml"/><Relationship Id="rId11" Type="http://schemas.openxmlformats.org/officeDocument/2006/relationships/slide" Target="slide18.xml"/><Relationship Id="rId24" Type="http://schemas.openxmlformats.org/officeDocument/2006/relationships/slide" Target="slide44.xml"/><Relationship Id="rId5" Type="http://schemas.openxmlformats.org/officeDocument/2006/relationships/slide" Target="slide11.xml"/><Relationship Id="rId15" Type="http://schemas.openxmlformats.org/officeDocument/2006/relationships/slide" Target="slide26.xml"/><Relationship Id="rId23" Type="http://schemas.openxmlformats.org/officeDocument/2006/relationships/slide" Target="slide43.xml"/><Relationship Id="rId28" Type="http://schemas.openxmlformats.org/officeDocument/2006/relationships/slide" Target="slide50.xml"/><Relationship Id="rId10" Type="http://schemas.openxmlformats.org/officeDocument/2006/relationships/slide" Target="slide16.xml"/><Relationship Id="rId19" Type="http://schemas.openxmlformats.org/officeDocument/2006/relationships/slide" Target="slide34.xml"/><Relationship Id="rId4" Type="http://schemas.openxmlformats.org/officeDocument/2006/relationships/slide" Target="slide7.xml"/><Relationship Id="rId9" Type="http://schemas.openxmlformats.org/officeDocument/2006/relationships/slide" Target="slide14.xml"/><Relationship Id="rId14" Type="http://schemas.openxmlformats.org/officeDocument/2006/relationships/slide" Target="slide24.xml"/><Relationship Id="rId22" Type="http://schemas.openxmlformats.org/officeDocument/2006/relationships/slide" Target="slide41.xml"/><Relationship Id="rId27" Type="http://schemas.openxmlformats.org/officeDocument/2006/relationships/slide" Target="slide48.xml"/><Relationship Id="rId30" Type="http://schemas.openxmlformats.org/officeDocument/2006/relationships/slide" Target="slide52.xml"/></Relationships>
</file>

<file path=ppt/slides/_rels/slide20.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7.xml"/><Relationship Id="rId1" Type="http://schemas.openxmlformats.org/officeDocument/2006/relationships/slideLayout" Target="../slideLayouts/slideLayout5.xml"/><Relationship Id="rId4" Type="http://schemas.openxmlformats.org/officeDocument/2006/relationships/chart" Target="../charts/chart27.xml"/></Relationships>
</file>

<file path=ppt/slides/_rels/slide22.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8.xml"/><Relationship Id="rId1" Type="http://schemas.openxmlformats.org/officeDocument/2006/relationships/slideLayout" Target="../slideLayouts/slideLayout5.xml"/><Relationship Id="rId5" Type="http://schemas.openxmlformats.org/officeDocument/2006/relationships/chart" Target="../charts/chart31.xml"/><Relationship Id="rId4" Type="http://schemas.openxmlformats.org/officeDocument/2006/relationships/chart" Target="../charts/chart30.xml"/></Relationships>
</file>

<file path=ppt/slides/_rels/slide24.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19.xml"/><Relationship Id="rId1" Type="http://schemas.openxmlformats.org/officeDocument/2006/relationships/slideLayout" Target="../slideLayouts/slideLayout5.xml"/><Relationship Id="rId4" Type="http://schemas.openxmlformats.org/officeDocument/2006/relationships/chart" Target="../charts/chart34.xml"/></Relationships>
</file>

<file path=ppt/slides/_rels/slide26.xml.rels><?xml version="1.0" encoding="UTF-8" standalone="yes"?>
<Relationships xmlns="http://schemas.openxmlformats.org/package/2006/relationships"><Relationship Id="rId2" Type="http://schemas.openxmlformats.org/officeDocument/2006/relationships/chart" Target="../charts/chart35.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0.xml"/><Relationship Id="rId1" Type="http://schemas.openxmlformats.org/officeDocument/2006/relationships/slideLayout" Target="../slideLayouts/slideLayout5.xml"/><Relationship Id="rId6" Type="http://schemas.openxmlformats.org/officeDocument/2006/relationships/chart" Target="../charts/chart39.xml"/><Relationship Id="rId5" Type="http://schemas.openxmlformats.org/officeDocument/2006/relationships/chart" Target="../charts/chart38.xml"/><Relationship Id="rId4" Type="http://schemas.openxmlformats.org/officeDocument/2006/relationships/chart" Target="../charts/chart37.xml"/></Relationships>
</file>

<file path=ppt/slides/_rels/slide28.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chart" Target="../charts/chart45.xml"/><Relationship Id="rId4" Type="http://schemas.openxmlformats.org/officeDocument/2006/relationships/chart" Target="../charts/chart44.xml"/></Relationships>
</file>

<file path=ppt/slides/_rels/slide32.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23.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chart" Target="../charts/chart50.xml"/><Relationship Id="rId2" Type="http://schemas.openxmlformats.org/officeDocument/2006/relationships/notesSlide" Target="../notesSlides/notesSlide26.xml"/><Relationship Id="rId1" Type="http://schemas.openxmlformats.org/officeDocument/2006/relationships/slideLayout" Target="../slideLayouts/slideLayout6.xml"/><Relationship Id="rId4" Type="http://schemas.openxmlformats.org/officeDocument/2006/relationships/chart" Target="../charts/chart51.xml"/></Relationships>
</file>

<file path=ppt/slides/_rels/slide38.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chart" Target="../charts/chart54.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hyperlink" Target="https://www.cqc.org.uk/publications/surveys/surveys"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9.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chart" Target="../charts/chart57.xml"/></Relationships>
</file>

<file path=ppt/slides/_rels/slide42.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3" Type="http://schemas.openxmlformats.org/officeDocument/2006/relationships/chart" Target="../charts/chart59.xml"/><Relationship Id="rId2" Type="http://schemas.openxmlformats.org/officeDocument/2006/relationships/notesSlide" Target="../notesSlides/notesSlide32.xml"/><Relationship Id="rId1" Type="http://schemas.openxmlformats.org/officeDocument/2006/relationships/slideLayout" Target="../slideLayouts/slideLayout6.xml"/><Relationship Id="rId4" Type="http://schemas.openxmlformats.org/officeDocument/2006/relationships/chart" Target="../charts/chart60.xml"/></Relationships>
</file>

<file path=ppt/slides/_rels/slide44.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chart" Target="../charts/chart62.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63.xml"/></Relationships>
</file>

<file path=ppt/slides/_rels/slide46.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3" Type="http://schemas.openxmlformats.org/officeDocument/2006/relationships/chart" Target="../charts/chart65.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66.xml"/></Relationships>
</file>

<file path=ppt/slides/_rels/slide48.xml.rels><?xml version="1.0" encoding="UTF-8" standalone="yes"?>
<Relationships xmlns="http://schemas.openxmlformats.org/package/2006/relationships"><Relationship Id="rId3" Type="http://schemas.openxmlformats.org/officeDocument/2006/relationships/chart" Target="../charts/chart67.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68.xml"/></Relationships>
</file>

<file path=ppt/slides/_rels/slide49.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70.xml"/></Relationships>
</file>

<file path=ppt/slides/_rels/slide5.xml.rels><?xml version="1.0" encoding="UTF-8" standalone="yes"?>
<Relationships xmlns="http://schemas.openxmlformats.org/package/2006/relationships"><Relationship Id="rId3" Type="http://schemas.openxmlformats.org/officeDocument/2006/relationships/slide" Target="slide61.xml"/><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hyperlink" Target="https://nhssurveys.org/surveys/survey/05-community-mental-health/year/2021/"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73.xml"/></Relationships>
</file>

<file path=ppt/slides/_rels/slide52.xml.rels><?xml version="1.0" encoding="UTF-8" standalone="yes"?>
<Relationships xmlns="http://schemas.openxmlformats.org/package/2006/relationships"><Relationship Id="rId3" Type="http://schemas.openxmlformats.org/officeDocument/2006/relationships/chart" Target="../charts/chart74.xml"/><Relationship Id="rId2" Type="http://schemas.openxmlformats.org/officeDocument/2006/relationships/notesSlide" Target="../notesSlides/notesSlide41.xml"/><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 Target="slide53.xml"/><Relationship Id="rId7" Type="http://schemas.openxmlformats.org/officeDocument/2006/relationships/hyperlink" Target="https://www.cqc.org.uk/what-we-do/how-we-use-information/using-data-monitor-service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5-community-mental-health/year/2021/" TargetMode="External"/><Relationship Id="rId4" Type="http://schemas.openxmlformats.org/officeDocument/2006/relationships/hyperlink" Target="http://www.cqc.org.uk/cmhsurvey" TargetMode="External"/></Relationships>
</file>

<file path=ppt/slides/_rels/slide6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0.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62.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hyperlink" Target="https://nhssurveys.org/surveys/survey/05-community-mental-health/year/2021/" TargetMode="External"/><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hart" Target="../charts/chart1.xml"/><Relationship Id="rId7" Type="http://schemas.openxmlformats.org/officeDocument/2006/relationships/chart" Target="../charts/chart5.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8" Type="http://schemas.openxmlformats.org/officeDocument/2006/relationships/slide" Target="slide55.xml"/><Relationship Id="rId3" Type="http://schemas.openxmlformats.org/officeDocument/2006/relationships/chart" Target="../charts/chart6.xml"/><Relationship Id="rId7" Type="http://schemas.openxmlformats.org/officeDocument/2006/relationships/slide" Target="slide56.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slide" Target="slide57.xml"/><Relationship Id="rId5" Type="http://schemas.openxmlformats.org/officeDocument/2006/relationships/slide" Target="slide58.xml"/><Relationship Id="rId10" Type="http://schemas.openxmlformats.org/officeDocument/2006/relationships/chart" Target="../charts/chart7.xml"/><Relationship Id="rId4" Type="http://schemas.openxmlformats.org/officeDocument/2006/relationships/slide" Target="slide59.xml"/><Relationship Id="rId9" Type="http://schemas.openxmlformats.org/officeDocument/2006/relationships/slide" Target="slide5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a:extLst>
              <a:ext uri="{FF2B5EF4-FFF2-40B4-BE49-F238E27FC236}">
                <a16:creationId xmlns:a16="http://schemas.microsoft.com/office/drawing/2014/main" xmlns="" id="{9789E9F4-FC00-4497-92D6-22C0B83171E9}"/>
              </a:ext>
              <a:ext uri="{C183D7F6-B498-43B3-948B-1728B52AA6E4}">
                <adec:decorative xmlns:adec="http://schemas.microsoft.com/office/drawing/2017/decorative" xmlns="" val="0"/>
              </a:ext>
            </a:extLst>
          </p:cNvPr>
          <p:cNvSpPr>
            <a:spLocks noGrp="1"/>
          </p:cNvSpPr>
          <p:nvPr>
            <p:ph type="title"/>
          </p:nvPr>
        </p:nvSpPr>
        <p:spPr>
          <a:xfrm>
            <a:off x="589415" y="4132933"/>
            <a:ext cx="6529843" cy="886397"/>
          </a:xfrm>
        </p:spPr>
        <p:txBody>
          <a:bodyPr/>
          <a:lstStyle/>
          <a:p>
            <a:r>
              <a:rPr lang="en-US" sz="3200" smtClean="0">
                <a:latin typeface="Arial" panose="020B0604020202020204" pitchFamily="34" charset="0"/>
                <a:cs typeface="Arial" panose="020B0604020202020204" pitchFamily="34" charset="0"/>
              </a:rPr>
              <a:t>Southern Health NHS Foundation Trust</a:t>
            </a:r>
            <a:endParaRPr lang="en-GB" sz="3200" dirty="0">
              <a:latin typeface="Arial" panose="020B0604020202020204" pitchFamily="34" charset="0"/>
              <a:cs typeface="Arial" panose="020B0604020202020204" pitchFamily="34" charset="0"/>
            </a:endParaRPr>
          </a:p>
        </p:txBody>
      </p:sp>
      <p:sp>
        <p:nvSpPr>
          <p:cNvPr id="8" name="Title 4" descr="&#10;">
            <a:extLst>
              <a:ext uri="{FF2B5EF4-FFF2-40B4-BE49-F238E27FC236}">
                <a16:creationId xmlns:a16="http://schemas.microsoft.com/office/drawing/2014/main" xmlns="" id="{DC588BF7-52C9-4FF7-9C7F-26C2F2D4117E}"/>
              </a:ext>
            </a:extLst>
          </p:cNvPr>
          <p:cNvSpPr txBox="1">
            <a:spLocks/>
          </p:cNvSpPr>
          <p:nvPr/>
        </p:nvSpPr>
        <p:spPr>
          <a:xfrm>
            <a:off x="589415" y="2281742"/>
            <a:ext cx="7413357" cy="16619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US" sz="4000" dirty="0"/>
              <a:t>NHS Community Mental Health Survey</a:t>
            </a:r>
            <a:r>
              <a:rPr lang="en-GB" sz="4000" dirty="0"/>
              <a:t/>
            </a:r>
            <a:br>
              <a:rPr lang="en-GB" sz="4000" dirty="0"/>
            </a:br>
            <a:r>
              <a:rPr lang="en-GB" sz="4000" dirty="0"/>
              <a:t>Benchmark Report 2021</a:t>
            </a:r>
            <a:endParaRPr lang="en-GB" sz="4000" dirty="0">
              <a:latin typeface="+mn-lt"/>
            </a:endParaRPr>
          </a:p>
        </p:txBody>
      </p:sp>
      <p:sp>
        <p:nvSpPr>
          <p:cNvPr id="9" name="Slide Number Placeholder 1">
            <a:extLst>
              <a:ext uri="{FF2B5EF4-FFF2-40B4-BE49-F238E27FC236}">
                <a16:creationId xmlns:a16="http://schemas.microsoft.com/office/drawing/2014/main" xmlns="" id="{695711CA-64CD-45ED-9FAA-19F89C796FF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39D303-CD38-4C8C-8EE9-D72304E7190C}"/>
              </a:ext>
            </a:extLst>
          </p:cNvPr>
          <p:cNvSpPr>
            <a:spLocks noGrp="1"/>
          </p:cNvSpPr>
          <p:nvPr>
            <p:ph type="title"/>
          </p:nvPr>
        </p:nvSpPr>
        <p:spPr>
          <a:xfrm>
            <a:off x="356470" y="613664"/>
            <a:ext cx="11417697" cy="654856"/>
          </a:xfrm>
        </p:spPr>
        <p:txBody>
          <a:bodyPr>
            <a:normAutofit/>
          </a:bodyPr>
          <a:lstStyle/>
          <a:p>
            <a:r>
              <a:rPr lang="en-GB" dirty="0"/>
              <a:t>Best and worst performance relative to the national average</a:t>
            </a:r>
          </a:p>
        </p:txBody>
      </p:sp>
      <p:sp>
        <p:nvSpPr>
          <p:cNvPr id="68" name="TextBox 67">
            <a:extLst>
              <a:ext uri="{FF2B5EF4-FFF2-40B4-BE49-F238E27FC236}">
                <a16:creationId xmlns:a16="http://schemas.microsoft.com/office/drawing/2014/main" xmlns="" id="{29BA4F02-2FC2-46C6-B277-AD44415E072C}"/>
              </a:ext>
            </a:extLst>
          </p:cNvPr>
          <p:cNvSpPr txBox="1"/>
          <p:nvPr/>
        </p:nvSpPr>
        <p:spPr>
          <a:xfrm>
            <a:off x="396341" y="1120110"/>
            <a:ext cx="11316186" cy="93871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54" name="Rectangle 53" descr="Border box" title="Decorative">
            <a:extLst>
              <a:ext uri="{FF2B5EF4-FFF2-40B4-BE49-F238E27FC236}">
                <a16:creationId xmlns:a16="http://schemas.microsoft.com/office/drawing/2014/main" xmlns="" id="{0D028931-3DE0-43F5-BC72-CD25EDACF7DD}"/>
              </a:ext>
              <a:ext uri="{C183D7F6-B498-43B3-948B-1728B52AA6E4}">
                <adec:decorative xmlns:adec="http://schemas.microsoft.com/office/drawing/2017/decorative" xmlns="" val="1"/>
              </a:ext>
            </a:extLst>
          </p:cNvPr>
          <p:cNvSpPr/>
          <p:nvPr/>
        </p:nvSpPr>
        <p:spPr>
          <a:xfrm>
            <a:off x="6198342" y="2124224"/>
            <a:ext cx="5647046" cy="4300457"/>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48" name="bot_scores_chart" descr="Bar chart showing the bottom five scores for this trust compared to the trust average.">
            <a:extLst>
              <a:ext uri="{FF2B5EF4-FFF2-40B4-BE49-F238E27FC236}">
                <a16:creationId xmlns:a16="http://schemas.microsoft.com/office/drawing/2014/main" xmlns="" id="{0B9E3F11-71CF-4F78-AB94-7F10D1CDE0AB}"/>
              </a:ext>
            </a:extLst>
          </p:cNvPr>
          <p:cNvGraphicFramePr/>
          <p:nvPr>
            <p:extLst>
              <p:ext uri="{D42A27DB-BD31-4B8C-83A1-F6EECF244321}">
                <p14:modId xmlns:p14="http://schemas.microsoft.com/office/powerpoint/2010/main" val="802905989"/>
              </p:ext>
            </p:extLst>
          </p:nvPr>
        </p:nvGraphicFramePr>
        <p:xfrm>
          <a:off x="6121462" y="2155776"/>
          <a:ext cx="5902654" cy="4332484"/>
        </p:xfrm>
        <a:graphic>
          <a:graphicData uri="http://schemas.openxmlformats.org/drawingml/2006/chart">
            <c:chart xmlns:c="http://schemas.openxmlformats.org/drawingml/2006/chart" xmlns:r="http://schemas.openxmlformats.org/officeDocument/2006/relationships" r:id="rId3"/>
          </a:graphicData>
        </a:graphic>
      </p:graphicFrame>
      <p:sp>
        <p:nvSpPr>
          <p:cNvPr id="53" name="Rectangle 52" descr="Border box" title="Decorative">
            <a:extLst>
              <a:ext uri="{FF2B5EF4-FFF2-40B4-BE49-F238E27FC236}">
                <a16:creationId xmlns:a16="http://schemas.microsoft.com/office/drawing/2014/main" xmlns="" id="{FD23427E-97E9-4210-8D9D-275D4FA4B5E2}"/>
              </a:ext>
              <a:ext uri="{C183D7F6-B498-43B3-948B-1728B52AA6E4}">
                <adec:decorative xmlns:adec="http://schemas.microsoft.com/office/drawing/2017/decorative" xmlns=""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graphicFrame>
        <p:nvGraphicFramePr>
          <p:cNvPr id="60" name="top_scores_chart" descr="Bar chart showing the top five scores for this trust compared to the trust average.">
            <a:extLst>
              <a:ext uri="{FF2B5EF4-FFF2-40B4-BE49-F238E27FC236}">
                <a16:creationId xmlns:a16="http://schemas.microsoft.com/office/drawing/2014/main" xmlns="" id="{634ED236-BBBB-41FA-B642-8B92C353A727}"/>
              </a:ext>
            </a:extLst>
          </p:cNvPr>
          <p:cNvGraphicFramePr/>
          <p:nvPr>
            <p:extLst>
              <p:ext uri="{D42A27DB-BD31-4B8C-83A1-F6EECF244321}">
                <p14:modId xmlns:p14="http://schemas.microsoft.com/office/powerpoint/2010/main" val="1393459829"/>
              </p:ext>
            </p:extLst>
          </p:nvPr>
        </p:nvGraphicFramePr>
        <p:xfrm>
          <a:off x="375144" y="2219351"/>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43" name="TextBox 42">
            <a:extLst>
              <a:ext uri="{FF2B5EF4-FFF2-40B4-BE49-F238E27FC236}">
                <a16:creationId xmlns:a16="http://schemas.microsoft.com/office/drawing/2014/main" xmlns="" id="{C2DEB192-E75B-4C23-BBDA-26D9B118A492}"/>
              </a:ext>
              <a:ext uri="{C183D7F6-B498-43B3-948B-1728B52AA6E4}">
                <adec:decorative xmlns:adec="http://schemas.microsoft.com/office/drawing/2017/decorative" xmlns="" val="1"/>
              </a:ext>
            </a:extLst>
          </p:cNvPr>
          <p:cNvSpPr txBox="1"/>
          <p:nvPr/>
        </p:nvSpPr>
        <p:spPr>
          <a:xfrm>
            <a:off x="6369064" y="2214329"/>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8497B0"/>
                </a:highlight>
                <a:uLnTx/>
                <a:uFillTx/>
                <a:latin typeface="Arial" panose="020B0604020202020204" pitchFamily="34" charset="0"/>
                <a:ea typeface="+mn-ea"/>
                <a:cs typeface="Arial" panose="020B0604020202020204" pitchFamily="34" charset="0"/>
              </a:rPr>
              <a:t>Bottom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5" name="Group 4" descr="Key for Top five scores chart&#10;Block colour = trust score&#10;black line = national average" title="Key for Top five scores chart">
            <a:extLst>
              <a:ext uri="{FF2B5EF4-FFF2-40B4-BE49-F238E27FC236}">
                <a16:creationId xmlns:a16="http://schemas.microsoft.com/office/drawing/2014/main" xmlns="" id="{513ACFA5-060C-4AB1-B9CC-485165AB8F00}"/>
              </a:ext>
              <a:ext uri="{C183D7F6-B498-43B3-948B-1728B52AA6E4}">
                <adec:decorative xmlns:adec="http://schemas.microsoft.com/office/drawing/2017/decorative" xmlns=""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xmlns="" id="{DB81CA9B-8640-4D55-9953-E2B998A3B64B}"/>
                </a:ext>
              </a:extLst>
            </p:cNvPr>
            <p:cNvSpPr/>
            <p:nvPr/>
          </p:nvSpPr>
          <p:spPr>
            <a:xfrm>
              <a:off x="690833" y="2360063"/>
              <a:ext cx="142875" cy="144000"/>
            </a:xfrm>
            <a:prstGeom prst="rect">
              <a:avLst/>
            </a:prstGeom>
            <a:solidFill>
              <a:srgbClr val="9C8BA7"/>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xmlns=""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xmlns=""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a:t>
              </a:r>
              <a:r>
                <a:rPr kumimoji="0" lang="en-GB" sz="1200" b="0" i="0" u="none" strike="noStrike" kern="1200" cap="none" spc="0" normalizeH="0" noProof="0" dirty="0">
                  <a:ln>
                    <a:noFill/>
                  </a:ln>
                  <a:solidFill>
                    <a:prstClr val="black"/>
                  </a:solidFill>
                  <a:effectLst/>
                  <a:uLnTx/>
                  <a:uFillTx/>
                  <a:latin typeface="Arial" panose="020B0604020202020204" pitchFamily="34" charset="0"/>
                  <a:ea typeface="+mn-ea"/>
                  <a:cs typeface="Arial" panose="020B0604020202020204" pitchFamily="34" charset="0"/>
                </a:rPr>
                <a: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average</a:t>
              </a:r>
            </a:p>
          </p:txBody>
        </p:sp>
      </p:grpSp>
      <p:sp>
        <p:nvSpPr>
          <p:cNvPr id="78" name="Slide Number Placeholder 1">
            <a:extLst>
              <a:ext uri="{FF2B5EF4-FFF2-40B4-BE49-F238E27FC236}">
                <a16:creationId xmlns:a16="http://schemas.microsoft.com/office/drawing/2014/main" xmlns="" id="{6CBC387C-3133-4372-99EE-D99E88DBAD5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top_scores_table" descr="Top five scores chart" title="Top five scores chart">
            <a:extLst>
              <a:ext uri="{FF2B5EF4-FFF2-40B4-BE49-F238E27FC236}">
                <a16:creationId xmlns:a16="http://schemas.microsoft.com/office/drawing/2014/main" xmlns="" id="{EFE2F086-3488-4E78-8BFC-16AAF2D84E4B}"/>
              </a:ext>
            </a:extLst>
          </p:cNvPr>
          <p:cNvGraphicFramePr>
            <a:graphicFrameLocks noGrp="1"/>
          </p:cNvGraphicFramePr>
          <p:nvPr>
            <p:extLst>
              <p:ext uri="{D42A27DB-BD31-4B8C-83A1-F6EECF244321}">
                <p14:modId xmlns:p14="http://schemas.microsoft.com/office/powerpoint/2010/main" val="1013610491"/>
              </p:ext>
            </p:extLst>
          </p:nvPr>
        </p:nvGraphicFramePr>
        <p:xfrm>
          <a:off x="474416" y="2935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xmlns=""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Organising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Overall views of care and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 In the last 12 months, do you feel you have seen NHS mental health services often enough for your needs?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Q8. Did the person or people you saw understand how your mental health needs affect other areas of your life? (This includes contact in person, via video call and telephone).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Health and social care workers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Q7. Were you given enough time to discuss your needs and treatment?</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US" sz="800" b="1" i="0" u="none" strike="noStrike" smtClean="0">
                          <a:solidFill>
                            <a:schemeClr val="tx1"/>
                          </a:solidFill>
                          <a:effectLst/>
                          <a:latin typeface="Arial" panose="020B0604020202020204" pitchFamily="34" charset="0"/>
                          <a:cs typeface="Arial" panose="020B0604020202020204" pitchFamily="34" charset="0"/>
                        </a:rPr>
                        <a:t>Planning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Q16. Does this agreement on what care you will receive take into account your needs in other areas of your life?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graphicFrame>
        <p:nvGraphicFramePr>
          <p:cNvPr id="34" name="bot_scores_table" descr="Bottom five scores chart" title="Bottom five scores chart">
            <a:extLst>
              <a:ext uri="{FF2B5EF4-FFF2-40B4-BE49-F238E27FC236}">
                <a16:creationId xmlns:a16="http://schemas.microsoft.com/office/drawing/2014/main" xmlns="" id="{172F211F-D252-4100-B1DF-D2678396D604}"/>
              </a:ext>
            </a:extLst>
          </p:cNvPr>
          <p:cNvGraphicFramePr>
            <a:graphicFrameLocks noGrp="1"/>
          </p:cNvGraphicFramePr>
          <p:nvPr>
            <p:extLst>
              <p:ext uri="{D42A27DB-BD31-4B8C-83A1-F6EECF244321}">
                <p14:modId xmlns:p14="http://schemas.microsoft.com/office/powerpoint/2010/main" val="1321103000"/>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xmlns=""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Feedback</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Q38. Aside from in this questionnaire, in the last 12 months, have you been asked by NHS mental health services to give your views on the quality of your care?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Q20. Thinking about the last time you tried to contact this person or team, did you get the help you needed?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NHS Talking Therapies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Q29. Were you involved as much as you wanted to be in deciding what NHS talking therapies to use?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Crisis care</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Q19. Would you know who to contact out of office hours within the NHS if you had a crisis? This should be a person or team within NHS mental health services.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smtClean="0">
                          <a:solidFill>
                            <a:schemeClr val="tx1"/>
                          </a:solidFill>
                          <a:effectLst/>
                          <a:latin typeface="Arial" panose="020B0604020202020204" pitchFamily="34" charset="0"/>
                          <a:cs typeface="Arial" panose="020B0604020202020204" pitchFamily="34" charset="0"/>
                        </a:rPr>
                        <a:t>Support and wellbeing</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US" sz="800" b="0" i="0" u="none" strike="noStrike" smtClean="0">
                          <a:solidFill>
                            <a:schemeClr val="tx1"/>
                          </a:solidFill>
                          <a:effectLst/>
                          <a:latin typeface="Arial" panose="020B0604020202020204" pitchFamily="34" charset="0"/>
                          <a:cs typeface="Arial" panose="020B0604020202020204" pitchFamily="34" charset="0"/>
                        </a:rPr>
                        <a:t>Q32. In the last 12 months, did NHS mental health services support you with your physical health needs (this might be an injury, a disability, or a condition such as diabetes, epilepsy, etc.)?</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4108693216"/>
                  </a:ext>
                </a:extLst>
              </a:tr>
            </a:tbl>
          </a:graphicData>
        </a:graphic>
      </p:graphicFrame>
      <p:sp>
        <p:nvSpPr>
          <p:cNvPr id="12" name="TextBox 11">
            <a:extLst>
              <a:ext uri="{FF2B5EF4-FFF2-40B4-BE49-F238E27FC236}">
                <a16:creationId xmlns:a16="http://schemas.microsoft.com/office/drawing/2014/main" xmlns="" id="{A63E1292-0855-4CCD-BCBF-AF71B88B603E}"/>
              </a:ext>
              <a:ext uri="{C183D7F6-B498-43B3-948B-1728B52AA6E4}">
                <adec:decorative xmlns:adec="http://schemas.microsoft.com/office/drawing/2017/decorative" xmlns="" val="1"/>
              </a:ext>
            </a:extLst>
          </p:cNvPr>
          <p:cNvSpPr txBox="1"/>
          <p:nvPr/>
        </p:nvSpPr>
        <p:spPr>
          <a:xfrm>
            <a:off x="569049" y="2214330"/>
            <a:ext cx="489176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effectLst/>
                <a:highlight>
                  <a:srgbClr val="9C8BA7"/>
                </a:highlight>
                <a:uLnTx/>
                <a:uFillTx/>
                <a:latin typeface="Arial" panose="020B0604020202020204" pitchFamily="34" charset="0"/>
                <a:ea typeface="+mn-ea"/>
                <a:cs typeface="Arial" panose="020B0604020202020204" pitchFamily="34" charset="0"/>
              </a:rPr>
              <a:t>Top five scores</a:t>
            </a:r>
            <a:r>
              <a:rPr kumimoji="0" lang="en-GB" sz="14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4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pSp>
        <p:nvGrpSpPr>
          <p:cNvPr id="25" name="Group 24" descr="Key for Bottom five scores chart&#10;Block colour = trust score&#10;black line = national average" title="Key for Bottom five scores chart">
            <a:extLst>
              <a:ext uri="{FF2B5EF4-FFF2-40B4-BE49-F238E27FC236}">
                <a16:creationId xmlns:a16="http://schemas.microsoft.com/office/drawing/2014/main" xmlns="" id="{383F4F1F-3FE1-4313-8108-A13027E7D296}"/>
              </a:ext>
              <a:ext uri="{C183D7F6-B498-43B3-948B-1728B52AA6E4}">
                <adec:decorative xmlns:adec="http://schemas.microsoft.com/office/drawing/2017/decorative" xmlns="" val="1"/>
              </a:ext>
            </a:extLst>
          </p:cNvPr>
          <p:cNvGrpSpPr/>
          <p:nvPr/>
        </p:nvGrpSpPr>
        <p:grpSpPr>
          <a:xfrm>
            <a:off x="6407685" y="2589219"/>
            <a:ext cx="3368818" cy="288720"/>
            <a:chOff x="690833" y="2272986"/>
            <a:chExt cx="3368818" cy="288720"/>
          </a:xfrm>
        </p:grpSpPr>
        <p:sp>
          <p:nvSpPr>
            <p:cNvPr id="26" name="Rectangle 25">
              <a:extLst>
                <a:ext uri="{FF2B5EF4-FFF2-40B4-BE49-F238E27FC236}">
                  <a16:creationId xmlns:a16="http://schemas.microsoft.com/office/drawing/2014/main" xmlns="" id="{2BDA9EC0-CD16-44B0-A1DE-1DEA814D7DC0}"/>
                </a:ext>
              </a:extLst>
            </p:cNvPr>
            <p:cNvSpPr/>
            <p:nvPr/>
          </p:nvSpPr>
          <p:spPr>
            <a:xfrm>
              <a:off x="690833" y="2360063"/>
              <a:ext cx="142875" cy="144000"/>
            </a:xfrm>
            <a:prstGeom prst="rect">
              <a:avLst/>
            </a:prstGeom>
            <a:solidFill>
              <a:srgbClr val="8497B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xmlns=""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xmlns=""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xmlns="" id="{63A719ED-1FD4-4071-A42F-E8386B2FE2E0}"/>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spTree>
    <p:extLst>
      <p:ext uri="{BB962C8B-B14F-4D97-AF65-F5344CB8AC3E}">
        <p14:creationId xmlns:p14="http://schemas.microsoft.com/office/powerpoint/2010/main" val="27209819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628769" y="2420602"/>
            <a:ext cx="5154159" cy="553998"/>
          </a:xfrm>
        </p:spPr>
        <p:txBody>
          <a:bodyPr/>
          <a:lstStyle/>
          <a:p>
            <a:r>
              <a:rPr lang="en-GB" b="1" dirty="0">
                <a:cs typeface="Arial" panose="020B0604020202020204" pitchFamily="34" charset="0"/>
              </a:rPr>
              <a:t>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628768" y="2974600"/>
            <a:ext cx="5154159" cy="2836097"/>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p:txBody>
      </p:sp>
      <p:sp>
        <p:nvSpPr>
          <p:cNvPr id="9" name="Slide Number Placeholder 1">
            <a:extLst>
              <a:ext uri="{FF2B5EF4-FFF2-40B4-BE49-F238E27FC236}">
                <a16:creationId xmlns:a16="http://schemas.microsoft.com/office/drawing/2014/main" xmlns="" id="{5B4B26AE-7057-4E03-B875-753343EF6438}"/>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1. </a:t>
            </a:r>
            <a:r>
              <a:rPr lang="en-US" dirty="0"/>
              <a:t>Health and social care workers</a:t>
            </a:r>
            <a:endParaRPr lang="en-GB" dirty="0"/>
          </a:p>
        </p:txBody>
      </p:sp>
      <p:sp>
        <p:nvSpPr>
          <p:cNvPr id="24" name="TextBox 23">
            <a:extLst>
              <a:ext uri="{FF2B5EF4-FFF2-40B4-BE49-F238E27FC236}">
                <a16:creationId xmlns:a16="http://schemas.microsoft.com/office/drawing/2014/main" xmlns="" id="{A909A451-E3B1-40E2-8A67-56560CDF6D13}"/>
              </a:ext>
            </a:extLst>
          </p:cNvPr>
          <p:cNvSpPr txBox="1"/>
          <p:nvPr/>
        </p:nvSpPr>
        <p:spPr>
          <a:xfrm>
            <a:off x="419970" y="1139144"/>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extBox 1">
            <a:extLst>
              <a:ext uri="{FF2B5EF4-FFF2-40B4-BE49-F238E27FC236}">
                <a16:creationId xmlns:a16="http://schemas.microsoft.com/office/drawing/2014/main" xmlns="" id="{A9C98ACC-20AE-4EE0-AA3A-275548677E72}"/>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8" name="S01" descr="A bar chart showing the range of section scores for all NHS trusts for Section 1 (Health and social care workers).">
            <a:extLst>
              <a:ext uri="{FF2B5EF4-FFF2-40B4-BE49-F238E27FC236}">
                <a16:creationId xmlns:a16="http://schemas.microsoft.com/office/drawing/2014/main" xmlns="" id="{71676C97-9C01-496F-BA4A-E177732A5F09}"/>
              </a:ext>
            </a:extLst>
          </p:cNvPr>
          <p:cNvGraphicFramePr/>
          <p:nvPr>
            <p:extLst>
              <p:ext uri="{D42A27DB-BD31-4B8C-83A1-F6EECF244321}">
                <p14:modId xmlns:p14="http://schemas.microsoft.com/office/powerpoint/2010/main" val="343258527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section_table"/>
          <p:cNvGraphicFramePr>
            <a:graphicFrameLocks noGrp="1"/>
          </p:cNvGraphicFramePr>
          <p:nvPr>
            <p:extLst>
              <p:ext uri="{D42A27DB-BD31-4B8C-83A1-F6EECF244321}">
                <p14:modId xmlns:p14="http://schemas.microsoft.com/office/powerpoint/2010/main" val="128906240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Q8" descr="A chart showing how your Trust scored for Q8 compared with other trusts that took part; using the ‘expected range’ analysis technique. ">
            <a:extLst>
              <a:ext uri="{FF2B5EF4-FFF2-40B4-BE49-F238E27FC236}">
                <a16:creationId xmlns:a16="http://schemas.microsoft.com/office/drawing/2014/main" xmlns="" id="{98788DA1-4363-4CA7-A414-68A6ED90B11A}"/>
              </a:ext>
            </a:extLst>
          </p:cNvPr>
          <p:cNvGraphicFramePr/>
          <p:nvPr>
            <p:extLst>
              <p:ext uri="{D42A27DB-BD31-4B8C-83A1-F6EECF244321}">
                <p14:modId xmlns:p14="http://schemas.microsoft.com/office/powerpoint/2010/main" val="3314409216"/>
              </p:ext>
            </p:extLst>
          </p:nvPr>
        </p:nvGraphicFramePr>
        <p:xfrm>
          <a:off x="140734" y="2498191"/>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1. </a:t>
            </a:r>
            <a:r>
              <a:rPr lang="en-US" dirty="0"/>
              <a:t>Health and social care workers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5" name="Group 4" descr="A chart showing how your Trust scored for Q7 compared with other trusts that took part; using the ‘expected range’ analysis technique. ">
            <a:extLst>
              <a:ext uri="{FF2B5EF4-FFF2-40B4-BE49-F238E27FC236}">
                <a16:creationId xmlns:a16="http://schemas.microsoft.com/office/drawing/2014/main" xmlns="" id="{96B6760A-A8D4-4213-A0F1-27467148A5A6}"/>
              </a:ext>
            </a:extLst>
          </p:cNvPr>
          <p:cNvGrpSpPr/>
          <p:nvPr/>
        </p:nvGrpSpPr>
        <p:grpSpPr>
          <a:xfrm>
            <a:off x="140735" y="1551655"/>
            <a:ext cx="8246527" cy="1512887"/>
            <a:chOff x="380078" y="1436456"/>
            <a:chExt cx="8246527" cy="1512887"/>
          </a:xfrm>
        </p:grpSpPr>
        <p:graphicFrame>
          <p:nvGraphicFramePr>
            <p:cNvPr id="11" name="Q7">
              <a:extLst>
                <a:ext uri="{FF2B5EF4-FFF2-40B4-BE49-F238E27FC236}">
                  <a16:creationId xmlns:a16="http://schemas.microsoft.com/office/drawing/2014/main" xmlns="" id="{4647D9F7-FB19-42E0-AFE3-E737CF1F73AF}"/>
                </a:ext>
              </a:extLst>
            </p:cNvPr>
            <p:cNvGraphicFramePr/>
            <p:nvPr>
              <p:extLst>
                <p:ext uri="{D42A27DB-BD31-4B8C-83A1-F6EECF244321}">
                  <p14:modId xmlns:p14="http://schemas.microsoft.com/office/powerpoint/2010/main" val="56464092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12" name="Rectangle 11">
              <a:extLst>
                <a:ext uri="{FF2B5EF4-FFF2-40B4-BE49-F238E27FC236}">
                  <a16:creationId xmlns:a16="http://schemas.microsoft.com/office/drawing/2014/main" xmlns="" id="{65B13D04-C6A7-4775-B8F4-D67398ECB552}"/>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GB" dirty="0"/>
            </a:p>
          </p:txBody>
        </p:sp>
      </p:grpSp>
      <p:sp>
        <p:nvSpPr>
          <p:cNvPr id="2" name="Rectangle 1">
            <a:extLst>
              <a:ext uri="{FF2B5EF4-FFF2-40B4-BE49-F238E27FC236}">
                <a16:creationId xmlns:a16="http://schemas.microsoft.com/office/drawing/2014/main" xmlns="" id="{6DEA00FC-122B-472B-9508-9EDD0EEC6DED}"/>
              </a:ext>
            </a:extLst>
          </p:cNvPr>
          <p:cNvSpPr/>
          <p:nvPr/>
        </p:nvSpPr>
        <p:spPr>
          <a:xfrm>
            <a:off x="10590762" y="1598376"/>
            <a:ext cx="1400766" cy="21301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1" name="table" descr="Number of respondents, Trust score, National average, lowest trust score, highest trust score shown for Q7, Q8 and Q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831370358"/>
              </p:ext>
            </p:extLst>
          </p:nvPr>
        </p:nvGraphicFramePr>
        <p:xfrm>
          <a:off x="8622363" y="1804252"/>
          <a:ext cx="3369166" cy="3329158"/>
        </p:xfrm>
        <a:graphic>
          <a:graphicData uri="http://schemas.openxmlformats.org/drawingml/2006/table">
            <a:tbl>
              <a:tblPr firstRow="1" bandRow="1">
                <a:tableStyleId>{5940675A-B579-460E-94D1-54222C63F5DA}</a:tableStyleId>
              </a:tblPr>
              <a:tblGrid>
                <a:gridCol w="74496">
                  <a:extLst>
                    <a:ext uri="{9D8B030D-6E8A-4147-A177-3AD203B41FA5}">
                      <a16:colId xmlns:a16="http://schemas.microsoft.com/office/drawing/2014/main" xmlns="" val="3601460425"/>
                    </a:ext>
                  </a:extLst>
                </a:gridCol>
                <a:gridCol w="73557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5232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295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0112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9" descr="A chart showing how your Trust scored for Q9 compared with other trusts that took part; using the ‘expected range’ analysis technique. ">
            <a:extLst>
              <a:ext uri="{FF2B5EF4-FFF2-40B4-BE49-F238E27FC236}">
                <a16:creationId xmlns:a16="http://schemas.microsoft.com/office/drawing/2014/main" xmlns="" id="{E67C09BC-8028-42C2-BC10-65616F66B248}"/>
              </a:ext>
            </a:extLst>
          </p:cNvPr>
          <p:cNvGraphicFramePr/>
          <p:nvPr>
            <p:extLst>
              <p:ext uri="{D42A27DB-BD31-4B8C-83A1-F6EECF244321}">
                <p14:modId xmlns:p14="http://schemas.microsoft.com/office/powerpoint/2010/main" val="3128821489"/>
              </p:ext>
            </p:extLst>
          </p:nvPr>
        </p:nvGraphicFramePr>
        <p:xfrm>
          <a:off x="140730" y="3421706"/>
          <a:ext cx="8246527" cy="1512887"/>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2007735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23189"/>
            <a:ext cx="11417697" cy="654856"/>
          </a:xfrm>
        </p:spPr>
        <p:txBody>
          <a:bodyPr>
            <a:normAutofit/>
          </a:bodyPr>
          <a:lstStyle/>
          <a:p>
            <a:r>
              <a:rPr lang="en-GB" dirty="0"/>
              <a:t>Section 2. Organising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BCCB6C95-3102-4363-8D03-113390A31B9C}"/>
              </a:ext>
            </a:extLst>
          </p:cNvPr>
          <p:cNvSpPr txBox="1"/>
          <p:nvPr/>
        </p:nvSpPr>
        <p:spPr>
          <a:xfrm>
            <a:off x="425225" y="1153140"/>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EAFBB15-8845-4AAB-B2F1-973F2F3D6A74}"/>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2" descr="A bar chart showing the range of section scores for all NHS trusts for Section 1 (Health and social care workers).">
            <a:extLst>
              <a:ext uri="{FF2B5EF4-FFF2-40B4-BE49-F238E27FC236}">
                <a16:creationId xmlns:a16="http://schemas.microsoft.com/office/drawing/2014/main" xmlns="" id="{0DF04CDE-6BAC-4839-A3A6-44D677617CA8}"/>
              </a:ext>
            </a:extLst>
          </p:cNvPr>
          <p:cNvGraphicFramePr/>
          <p:nvPr>
            <p:extLst>
              <p:ext uri="{D42A27DB-BD31-4B8C-83A1-F6EECF244321}">
                <p14:modId xmlns:p14="http://schemas.microsoft.com/office/powerpoint/2010/main" val="855632874"/>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section_table"/>
          <p:cNvGraphicFramePr>
            <a:graphicFrameLocks noGrp="1"/>
          </p:cNvGraphicFramePr>
          <p:nvPr>
            <p:extLst>
              <p:ext uri="{D42A27DB-BD31-4B8C-83A1-F6EECF244321}">
                <p14:modId xmlns:p14="http://schemas.microsoft.com/office/powerpoint/2010/main" val="421116754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8.7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0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3012" y="1436456"/>
            <a:ext cx="8246527" cy="1512887"/>
            <a:chOff x="380078" y="1436456"/>
            <a:chExt cx="8246527" cy="1512887"/>
          </a:xfrm>
        </p:grpSpPr>
        <p:graphicFrame>
          <p:nvGraphicFramePr>
            <p:cNvPr id="15" name="Q10">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227000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2" descr="A chart showing how your Trust scored for Q12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26680080"/>
              </p:ext>
            </p:extLst>
          </p:nvPr>
        </p:nvGraphicFramePr>
        <p:xfrm>
          <a:off x="153010" y="2425063"/>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3" descr="A chart showing how your Trust scored for Q13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3906543161"/>
              </p:ext>
            </p:extLst>
          </p:nvPr>
        </p:nvGraphicFramePr>
        <p:xfrm>
          <a:off x="153012" y="337457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3" name="Rectangle 12">
            <a:extLst>
              <a:ext uri="{FF2B5EF4-FFF2-40B4-BE49-F238E27FC236}">
                <a16:creationId xmlns:a16="http://schemas.microsoft.com/office/drawing/2014/main" xmlns="" id="{E375D595-BFBD-4F4A-97EF-E8F78139FB72}"/>
              </a:ext>
            </a:extLst>
          </p:cNvPr>
          <p:cNvSpPr/>
          <p:nvPr/>
        </p:nvSpPr>
        <p:spPr>
          <a:xfrm>
            <a:off x="10586174" y="1508022"/>
            <a:ext cx="1381972"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0" name="Title 3">
            <a:extLst>
              <a:ext uri="{FF2B5EF4-FFF2-40B4-BE49-F238E27FC236}">
                <a16:creationId xmlns:a16="http://schemas.microsoft.com/office/drawing/2014/main" xmlns="" id="{D9646F80-D041-4D85-BBCC-9C0E4B2C85C6}"/>
              </a:ext>
            </a:extLst>
          </p:cNvPr>
          <p:cNvSpPr>
            <a:spLocks noGrp="1"/>
          </p:cNvSpPr>
          <p:nvPr>
            <p:ph type="title"/>
          </p:nvPr>
        </p:nvSpPr>
        <p:spPr>
          <a:xfrm>
            <a:off x="419970" y="613664"/>
            <a:ext cx="11417697" cy="654856"/>
          </a:xfrm>
        </p:spPr>
        <p:txBody>
          <a:bodyPr/>
          <a:lstStyle/>
          <a:p>
            <a:r>
              <a:rPr lang="en-GB" dirty="0"/>
              <a:t>Section 2. Organising care (continued)</a:t>
            </a:r>
          </a:p>
        </p:txBody>
      </p:sp>
      <p:graphicFrame>
        <p:nvGraphicFramePr>
          <p:cNvPr id="14" name="table" descr="Number of respondents, Trust score, National average, lowest trust score, highest trust score shown for Q10, Q12 and Q13."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839874913"/>
              </p:ext>
            </p:extLst>
          </p:nvPr>
        </p:nvGraphicFramePr>
        <p:xfrm>
          <a:off x="8579405" y="1767430"/>
          <a:ext cx="3388743" cy="33436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5633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44628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342886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3. Planning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TextBox 17">
            <a:extLst>
              <a:ext uri="{FF2B5EF4-FFF2-40B4-BE49-F238E27FC236}">
                <a16:creationId xmlns:a16="http://schemas.microsoft.com/office/drawing/2014/main" xmlns="" id="{97648CE9-0456-4B25-B74D-3B14301D1AE6}"/>
              </a:ext>
            </a:extLst>
          </p:cNvPr>
          <p:cNvSpPr txBox="1"/>
          <p:nvPr/>
        </p:nvSpPr>
        <p:spPr>
          <a:xfrm>
            <a:off x="419970"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0" name="TextBox 19">
            <a:extLst>
              <a:ext uri="{FF2B5EF4-FFF2-40B4-BE49-F238E27FC236}">
                <a16:creationId xmlns:a16="http://schemas.microsoft.com/office/drawing/2014/main" xmlns="" id="{3F211AF0-6D18-48E9-8E44-566350A2621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3" descr="A bar chart showing the range of section scores for all NHS trusts for Section 1 (Health and social care workers).">
            <a:extLst>
              <a:ext uri="{FF2B5EF4-FFF2-40B4-BE49-F238E27FC236}">
                <a16:creationId xmlns:a16="http://schemas.microsoft.com/office/drawing/2014/main" xmlns="" id="{DAB766D9-DFD9-4E2B-8FB3-E376B32BE595}"/>
              </a:ext>
            </a:extLst>
          </p:cNvPr>
          <p:cNvGraphicFramePr/>
          <p:nvPr>
            <p:extLst>
              <p:ext uri="{D42A27DB-BD31-4B8C-83A1-F6EECF244321}">
                <p14:modId xmlns:p14="http://schemas.microsoft.com/office/powerpoint/2010/main" val="377151212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640777867"/>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3. Planning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4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03913" y="1436456"/>
            <a:ext cx="8246527" cy="1512887"/>
            <a:chOff x="380078" y="1436456"/>
            <a:chExt cx="8246527" cy="1512887"/>
          </a:xfrm>
        </p:grpSpPr>
        <p:graphicFrame>
          <p:nvGraphicFramePr>
            <p:cNvPr id="15" name="Q14">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555494358"/>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5" descr="A chart showing how your Trust scored for Q15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298562701"/>
              </p:ext>
            </p:extLst>
          </p:nvPr>
        </p:nvGraphicFramePr>
        <p:xfrm>
          <a:off x="103913"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16" descr="A chart showing how your Trust scored for Q1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2037731751"/>
              </p:ext>
            </p:extLst>
          </p:nvPr>
        </p:nvGraphicFramePr>
        <p:xfrm>
          <a:off x="103913" y="3117279"/>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4, Q15 and Q1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354553235"/>
              </p:ext>
            </p:extLst>
          </p:nvPr>
        </p:nvGraphicFramePr>
        <p:xfrm>
          <a:off x="8573268" y="1767430"/>
          <a:ext cx="3394879" cy="3083682"/>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0291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3975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65889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4. Reviewing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0" name="TextBox 9">
            <a:extLst>
              <a:ext uri="{FF2B5EF4-FFF2-40B4-BE49-F238E27FC236}">
                <a16:creationId xmlns:a16="http://schemas.microsoft.com/office/drawing/2014/main" xmlns="" id="{7BDF9049-EBF2-4965-BB10-3D634085EB10}"/>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F2F7087-0B1D-48CD-B45A-399EB9194A3C}"/>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1" name="S04" descr="A bar chart showing the range of section scores for all NHS trusts for Section 1 (Health and social care workers).">
            <a:extLst>
              <a:ext uri="{FF2B5EF4-FFF2-40B4-BE49-F238E27FC236}">
                <a16:creationId xmlns:a16="http://schemas.microsoft.com/office/drawing/2014/main" xmlns="" id="{0B2D180B-26BF-4A7B-B630-6F76EC70C4FE}"/>
              </a:ext>
            </a:extLst>
          </p:cNvPr>
          <p:cNvGraphicFramePr/>
          <p:nvPr>
            <p:extLst>
              <p:ext uri="{D42A27DB-BD31-4B8C-83A1-F6EECF244321}">
                <p14:modId xmlns:p14="http://schemas.microsoft.com/office/powerpoint/2010/main" val="2686272977"/>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22818161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4. Reviewing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7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17">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15883874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18" descr="A chart showing how your Trust scored for Q18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362750556"/>
              </p:ext>
            </p:extLst>
          </p:nvPr>
        </p:nvGraphicFramePr>
        <p:xfrm>
          <a:off x="140734"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8" name="Rectangle 17">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17 and Q1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883910932"/>
              </p:ext>
            </p:extLst>
          </p:nvPr>
        </p:nvGraphicFramePr>
        <p:xfrm>
          <a:off x="8591678" y="1767430"/>
          <a:ext cx="3376468" cy="2322705"/>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le 6" descr="Contents">
            <a:extLst>
              <a:ext uri="{FF2B5EF4-FFF2-40B4-BE49-F238E27FC236}">
                <a16:creationId xmlns:a16="http://schemas.microsoft.com/office/drawing/2014/main" xmlns="" id="{7010D036-996D-4175-88DE-CD6AD51E5891}"/>
              </a:ext>
            </a:extLst>
          </p:cNvPr>
          <p:cNvSpPr>
            <a:spLocks noGrp="1"/>
          </p:cNvSpPr>
          <p:nvPr>
            <p:ph type="title" idx="4294967295"/>
          </p:nvPr>
        </p:nvSpPr>
        <p:spPr>
          <a:xfrm>
            <a:off x="500411" y="672985"/>
            <a:ext cx="8341964" cy="484188"/>
          </a:xfrm>
        </p:spPr>
        <p:txBody>
          <a:bodyPr>
            <a:normAutofit/>
          </a:bodyPr>
          <a:lstStyle/>
          <a:p>
            <a:r>
              <a:rPr lang="en-GB" sz="2800" b="1" dirty="0">
                <a:solidFill>
                  <a:srgbClr val="6D276A"/>
                </a:solidFill>
                <a:latin typeface="Arial"/>
              </a:rPr>
              <a:t>Contents</a:t>
            </a:r>
          </a:p>
        </p:txBody>
      </p:sp>
      <p:sp>
        <p:nvSpPr>
          <p:cNvPr id="23" name="Slide Number Placeholder 1">
            <a:extLst>
              <a:ext uri="{FF2B5EF4-FFF2-40B4-BE49-F238E27FC236}">
                <a16:creationId xmlns:a16="http://schemas.microsoft.com/office/drawing/2014/main" xmlns="" id="{A5EAD1F7-09F7-49AD-8247-F8F75D6B65CC}"/>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Rectangle 16" descr="Background &amp; methodology&#10;" title="Section 1">
            <a:hlinkClick r:id="rId3" action="ppaction://hlinksldjump"/>
            <a:extLst>
              <a:ext uri="{FF2B5EF4-FFF2-40B4-BE49-F238E27FC236}">
                <a16:creationId xmlns:a16="http://schemas.microsoft.com/office/drawing/2014/main" xmlns="" id="{370AF834-0347-44E5-B067-773DCB2CD1D2}"/>
              </a:ext>
            </a:extLst>
          </p:cNvPr>
          <p:cNvSpPr/>
          <p:nvPr/>
        </p:nvSpPr>
        <p:spPr>
          <a:xfrm>
            <a:off x="628769" y="114861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1. </a:t>
            </a:r>
          </a:p>
          <a:p>
            <a:pPr algn="ctr"/>
            <a:r>
              <a:rPr lang="en-GB" sz="1400" b="1" dirty="0">
                <a:latin typeface="Arial" panose="020B0604020202020204" pitchFamily="34" charset="0"/>
                <a:cs typeface="Arial" panose="020B0604020202020204" pitchFamily="34" charset="0"/>
              </a:rPr>
              <a:t>Background &amp; methodology</a:t>
            </a:r>
          </a:p>
        </p:txBody>
      </p:sp>
      <p:sp>
        <p:nvSpPr>
          <p:cNvPr id="24" name="Rectangle 23" descr="Headline results" title="Section 2">
            <a:hlinkClick r:id="rId4" action="ppaction://hlinksldjump"/>
            <a:extLst>
              <a:ext uri="{FF2B5EF4-FFF2-40B4-BE49-F238E27FC236}">
                <a16:creationId xmlns:a16="http://schemas.microsoft.com/office/drawing/2014/main" xmlns="" id="{908F9A59-76F8-4F59-8D74-8E768F473729}"/>
              </a:ext>
            </a:extLst>
          </p:cNvPr>
          <p:cNvSpPr/>
          <p:nvPr/>
        </p:nvSpPr>
        <p:spPr>
          <a:xfrm>
            <a:off x="2830794" y="1140607"/>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2. </a:t>
            </a:r>
          </a:p>
          <a:p>
            <a:pPr algn="ctr"/>
            <a:r>
              <a:rPr lang="en-GB" sz="1400" b="1" dirty="0">
                <a:latin typeface="Arial" panose="020B0604020202020204" pitchFamily="34" charset="0"/>
                <a:cs typeface="Arial" panose="020B0604020202020204" pitchFamily="34" charset="0"/>
              </a:rPr>
              <a:t>Headline results</a:t>
            </a:r>
          </a:p>
        </p:txBody>
      </p:sp>
      <p:sp>
        <p:nvSpPr>
          <p:cNvPr id="25" name="Rectangle 24" descr="Benchmarking" title="Section 3">
            <a:hlinkClick r:id="rId5" action="ppaction://hlinksldjump"/>
            <a:extLst>
              <a:ext uri="{FF2B5EF4-FFF2-40B4-BE49-F238E27FC236}">
                <a16:creationId xmlns:a16="http://schemas.microsoft.com/office/drawing/2014/main" xmlns="" id="{EA1645F7-304F-4EE5-A389-9616276616EB}"/>
              </a:ext>
            </a:extLst>
          </p:cNvPr>
          <p:cNvSpPr/>
          <p:nvPr/>
        </p:nvSpPr>
        <p:spPr>
          <a:xfrm>
            <a:off x="5032819" y="1144892"/>
            <a:ext cx="1731876" cy="81081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3. </a:t>
            </a:r>
          </a:p>
          <a:p>
            <a:pPr algn="ctr"/>
            <a:r>
              <a:rPr lang="en-GB" sz="1400" b="1" dirty="0">
                <a:latin typeface="Arial" panose="020B0604020202020204" pitchFamily="34" charset="0"/>
                <a:cs typeface="Arial" panose="020B0604020202020204" pitchFamily="34" charset="0"/>
              </a:rPr>
              <a:t>Benchmarking </a:t>
            </a:r>
          </a:p>
        </p:txBody>
      </p:sp>
      <p:sp>
        <p:nvSpPr>
          <p:cNvPr id="51" name="TextBox 50">
            <a:extLst>
              <a:ext uri="{FF2B5EF4-FFF2-40B4-BE49-F238E27FC236}">
                <a16:creationId xmlns:a16="http://schemas.microsoft.com/office/drawing/2014/main" xmlns="" id="{03542A49-0103-4930-9978-26A41BE4D77C}"/>
              </a:ext>
            </a:extLst>
          </p:cNvPr>
          <p:cNvSpPr txBox="1"/>
          <p:nvPr/>
        </p:nvSpPr>
        <p:spPr>
          <a:xfrm>
            <a:off x="412685" y="6054990"/>
            <a:ext cx="11418884" cy="430887"/>
          </a:xfrm>
          <a:prstGeom prst="rect">
            <a:avLst/>
          </a:prstGeom>
          <a:noFill/>
        </p:spPr>
        <p:txBody>
          <a:bodyPr wrap="square" rtlCol="0">
            <a:spAutoFit/>
          </a:bodyPr>
          <a:lstStyle/>
          <a:p>
            <a:r>
              <a:rPr lang="en-GB" sz="11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p:txBody>
      </p:sp>
      <p:sp>
        <p:nvSpPr>
          <p:cNvPr id="36" name="Rectangle 35" descr="Change over time" title="Section 4">
            <a:hlinkClick r:id="rId6" action="ppaction://hlinksldjump"/>
            <a:extLst>
              <a:ext uri="{FF2B5EF4-FFF2-40B4-BE49-F238E27FC236}">
                <a16:creationId xmlns:a16="http://schemas.microsoft.com/office/drawing/2014/main" xmlns="" id="{4F434C0C-E1CD-44C7-AFC0-B99F37F50483}"/>
              </a:ext>
            </a:extLst>
          </p:cNvPr>
          <p:cNvSpPr/>
          <p:nvPr/>
        </p:nvSpPr>
        <p:spPr>
          <a:xfrm>
            <a:off x="7238857" y="1140607"/>
            <a:ext cx="1731876" cy="80280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4. </a:t>
            </a:r>
          </a:p>
          <a:p>
            <a:pPr algn="ctr"/>
            <a:r>
              <a:rPr lang="en-GB" sz="1400" b="1" dirty="0">
                <a:latin typeface="Arial" panose="020B0604020202020204" pitchFamily="34" charset="0"/>
                <a:cs typeface="Arial" panose="020B0604020202020204" pitchFamily="34" charset="0"/>
              </a:rPr>
              <a:t>Change over time</a:t>
            </a:r>
          </a:p>
        </p:txBody>
      </p:sp>
      <p:sp>
        <p:nvSpPr>
          <p:cNvPr id="37" name="Rectangle 36" descr="Appendix" title="Section 5">
            <a:hlinkClick r:id="rId7" action="ppaction://hlinksldjump"/>
            <a:extLst>
              <a:ext uri="{FF2B5EF4-FFF2-40B4-BE49-F238E27FC236}">
                <a16:creationId xmlns:a16="http://schemas.microsoft.com/office/drawing/2014/main" xmlns="" id="{4E5E8511-B476-4830-8E79-DB3F8F54BD0E}"/>
              </a:ext>
            </a:extLst>
          </p:cNvPr>
          <p:cNvSpPr/>
          <p:nvPr/>
        </p:nvSpPr>
        <p:spPr>
          <a:xfrm>
            <a:off x="9436869" y="1140607"/>
            <a:ext cx="1731875" cy="79479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400" b="1" dirty="0">
                <a:latin typeface="Arial" panose="020B0604020202020204" pitchFamily="34" charset="0"/>
                <a:cs typeface="Arial" panose="020B0604020202020204" pitchFamily="34" charset="0"/>
              </a:rPr>
              <a:t>5. </a:t>
            </a:r>
          </a:p>
          <a:p>
            <a:pPr algn="ctr"/>
            <a:r>
              <a:rPr lang="en-GB" sz="1400" b="1" dirty="0">
                <a:latin typeface="Arial" panose="020B0604020202020204" pitchFamily="34" charset="0"/>
                <a:cs typeface="Arial" panose="020B0604020202020204" pitchFamily="34" charset="0"/>
              </a:rPr>
              <a:t>Appendix</a:t>
            </a:r>
          </a:p>
        </p:txBody>
      </p:sp>
      <p:grpSp>
        <p:nvGrpSpPr>
          <p:cNvPr id="3" name="Group 2" descr="12 sections included in benchmarking section" title="Sections in benchmarking section">
            <a:extLst>
              <a:ext uri="{FF2B5EF4-FFF2-40B4-BE49-F238E27FC236}">
                <a16:creationId xmlns:a16="http://schemas.microsoft.com/office/drawing/2014/main" xmlns="" id="{F42758AD-9DBB-4519-944D-2489AE91CA95}"/>
              </a:ext>
            </a:extLst>
          </p:cNvPr>
          <p:cNvGrpSpPr/>
          <p:nvPr/>
        </p:nvGrpSpPr>
        <p:grpSpPr>
          <a:xfrm>
            <a:off x="5032819" y="1996878"/>
            <a:ext cx="1731876" cy="3991258"/>
            <a:chOff x="5032819" y="2070653"/>
            <a:chExt cx="1731876" cy="3991258"/>
          </a:xfrm>
        </p:grpSpPr>
        <p:sp>
          <p:nvSpPr>
            <p:cNvPr id="28" name="Rectangle 27">
              <a:hlinkClick r:id="rId8" action="ppaction://hlinksldjump"/>
              <a:extLst>
                <a:ext uri="{FF2B5EF4-FFF2-40B4-BE49-F238E27FC236}">
                  <a16:creationId xmlns:a16="http://schemas.microsoft.com/office/drawing/2014/main" xmlns="" id="{EEDEB057-C9E1-4873-9C6D-5E0A2FE85217}"/>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29" name="Rectangle 28">
              <a:hlinkClick r:id="rId9" action="ppaction://hlinksldjump"/>
              <a:extLst>
                <a:ext uri="{FF2B5EF4-FFF2-40B4-BE49-F238E27FC236}">
                  <a16:creationId xmlns:a16="http://schemas.microsoft.com/office/drawing/2014/main" xmlns="" id="{0CA15BC4-4E0F-48CF-99A0-B1C9706DE620}"/>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30" name="Rectangle 29">
              <a:hlinkClick r:id="rId10" action="ppaction://hlinksldjump"/>
              <a:extLst>
                <a:ext uri="{FF2B5EF4-FFF2-40B4-BE49-F238E27FC236}">
                  <a16:creationId xmlns:a16="http://schemas.microsoft.com/office/drawing/2014/main" xmlns="" id="{72687E61-A580-4FD3-A732-F138CCF399B0}"/>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31" name="Rectangle 30">
              <a:hlinkClick r:id="rId11" action="ppaction://hlinksldjump"/>
              <a:extLst>
                <a:ext uri="{FF2B5EF4-FFF2-40B4-BE49-F238E27FC236}">
                  <a16:creationId xmlns:a16="http://schemas.microsoft.com/office/drawing/2014/main" xmlns="" id="{1E29F054-6151-44B2-96AA-890D18080E77}"/>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32" name="Rectangle 31">
              <a:hlinkClick r:id="rId12" action="ppaction://hlinksldjump"/>
              <a:extLst>
                <a:ext uri="{FF2B5EF4-FFF2-40B4-BE49-F238E27FC236}">
                  <a16:creationId xmlns:a16="http://schemas.microsoft.com/office/drawing/2014/main" xmlns="" id="{1433E923-369C-458E-B925-2320F968DF81}"/>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33" name="Rectangle 32">
              <a:hlinkClick r:id="rId13" action="ppaction://hlinksldjump"/>
              <a:extLst>
                <a:ext uri="{FF2B5EF4-FFF2-40B4-BE49-F238E27FC236}">
                  <a16:creationId xmlns:a16="http://schemas.microsoft.com/office/drawing/2014/main" xmlns="" id="{9BB3E8A1-60D9-484B-B36E-FA82BBC3101F}"/>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34" name="Rectangle 33">
              <a:hlinkClick r:id="rId14" action="ppaction://hlinksldjump"/>
              <a:extLst>
                <a:ext uri="{FF2B5EF4-FFF2-40B4-BE49-F238E27FC236}">
                  <a16:creationId xmlns:a16="http://schemas.microsoft.com/office/drawing/2014/main" xmlns="" id="{25E87DF0-B96C-41D1-AE07-960500135E1E}"/>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35" name="Rectangle 34">
              <a:hlinkClick r:id="rId15" action="ppaction://hlinksldjump"/>
              <a:extLst>
                <a:ext uri="{FF2B5EF4-FFF2-40B4-BE49-F238E27FC236}">
                  <a16:creationId xmlns:a16="http://schemas.microsoft.com/office/drawing/2014/main" xmlns="" id="{7DA86D7C-26C4-42D5-A090-C39B89193D9D}"/>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27" name="Rectangle 26">
              <a:hlinkClick r:id="rId16" action="ppaction://hlinksldjump"/>
              <a:extLst>
                <a:ext uri="{FF2B5EF4-FFF2-40B4-BE49-F238E27FC236}">
                  <a16:creationId xmlns:a16="http://schemas.microsoft.com/office/drawing/2014/main" xmlns="" id="{44F2F6FA-0C0B-481C-A673-33152D11AAA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38" name="Rectangle 37">
              <a:hlinkClick r:id="rId17" action="ppaction://hlinksldjump"/>
              <a:extLst>
                <a:ext uri="{FF2B5EF4-FFF2-40B4-BE49-F238E27FC236}">
                  <a16:creationId xmlns:a16="http://schemas.microsoft.com/office/drawing/2014/main" xmlns="" id="{9015250A-D86D-4D82-85D7-1283929DD9C9}"/>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39" name="Rectangle 38">
              <a:hlinkClick r:id="rId18" action="ppaction://hlinksldjump"/>
              <a:extLst>
                <a:ext uri="{FF2B5EF4-FFF2-40B4-BE49-F238E27FC236}">
                  <a16:creationId xmlns:a16="http://schemas.microsoft.com/office/drawing/2014/main" xmlns="" id="{1687077D-9FC5-4C26-BB0B-FF5F29387138}"/>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sp>
          <p:nvSpPr>
            <p:cNvPr id="40" name="Rectangle 39" descr="There are 12 subsections within the benchmarking section, these are:&#10;Section 1. Health and social care workers &#10;Section 2. Organising care &#10;Section 3. Planning care &#10;Section 4. Reviewing care &#10;Section 5. Crisis care &#10;Section 6. Medicines&#10;Section 7. NHS Talking Therapies &#10;Section 8. Support and wellbeing &#10;Section 9. Feedback&#10;Section 10. Overall views of care and services&#10;Section 11. Overall experience &#10;Section 12. Care during the Covid-19 pandemic &#10;">
              <a:hlinkClick r:id="rId19" action="ppaction://hlinksldjump"/>
              <a:extLst>
                <a:ext uri="{FF2B5EF4-FFF2-40B4-BE49-F238E27FC236}">
                  <a16:creationId xmlns:a16="http://schemas.microsoft.com/office/drawing/2014/main" xmlns="" id="{3ACD54E0-24EE-44C5-A2F9-B801028CDD97}"/>
                </a:ext>
              </a:extLst>
            </p:cNvPr>
            <p:cNvSpPr/>
            <p:nvPr/>
          </p:nvSpPr>
          <p:spPr>
            <a:xfrm>
              <a:off x="5032819" y="571664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12. Care during the Covid-19 pandemic </a:t>
              </a:r>
            </a:p>
          </p:txBody>
        </p:sp>
      </p:grpSp>
      <p:grpSp>
        <p:nvGrpSpPr>
          <p:cNvPr id="54" name="Group 53" descr="12 sections included in benchmarking section" title="Sections in benchmarking section">
            <a:extLst>
              <a:ext uri="{FF2B5EF4-FFF2-40B4-BE49-F238E27FC236}">
                <a16:creationId xmlns:a16="http://schemas.microsoft.com/office/drawing/2014/main" xmlns="" id="{B3F08A08-7E40-4A2A-ACC4-DD65177B97D2}"/>
              </a:ext>
            </a:extLst>
          </p:cNvPr>
          <p:cNvGrpSpPr/>
          <p:nvPr/>
        </p:nvGrpSpPr>
        <p:grpSpPr>
          <a:xfrm>
            <a:off x="7238857" y="1986928"/>
            <a:ext cx="1731876" cy="3648249"/>
            <a:chOff x="5032819" y="2070653"/>
            <a:chExt cx="1731876" cy="3648249"/>
          </a:xfrm>
        </p:grpSpPr>
        <p:sp>
          <p:nvSpPr>
            <p:cNvPr id="55" name="Rectangle 54">
              <a:hlinkClick r:id="rId20" action="ppaction://hlinksldjump"/>
              <a:extLst>
                <a:ext uri="{FF2B5EF4-FFF2-40B4-BE49-F238E27FC236}">
                  <a16:creationId xmlns:a16="http://schemas.microsoft.com/office/drawing/2014/main" xmlns="" id="{21D2D59E-38E2-4828-8BBC-F29AD4DDAC06}"/>
                </a:ext>
              </a:extLst>
            </p:cNvPr>
            <p:cNvSpPr/>
            <p:nvPr/>
          </p:nvSpPr>
          <p:spPr>
            <a:xfrm>
              <a:off x="5032819" y="2070653"/>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 Health and social care workers </a:t>
              </a:r>
              <a:endParaRPr lang="en-GB" sz="1000" dirty="0">
                <a:latin typeface="Arial" panose="020B0604020202020204" pitchFamily="34" charset="0"/>
                <a:cs typeface="Arial" panose="020B0604020202020204" pitchFamily="34" charset="0"/>
              </a:endParaRPr>
            </a:p>
          </p:txBody>
        </p:sp>
        <p:sp>
          <p:nvSpPr>
            <p:cNvPr id="56" name="Rectangle 55">
              <a:hlinkClick r:id="rId21" action="ppaction://hlinksldjump"/>
              <a:extLst>
                <a:ext uri="{FF2B5EF4-FFF2-40B4-BE49-F238E27FC236}">
                  <a16:creationId xmlns:a16="http://schemas.microsoft.com/office/drawing/2014/main" xmlns="" id="{71C54C2C-6719-4E95-A50C-649AEE2A7DDD}"/>
                </a:ext>
              </a:extLst>
            </p:cNvPr>
            <p:cNvSpPr/>
            <p:nvPr/>
          </p:nvSpPr>
          <p:spPr>
            <a:xfrm>
              <a:off x="5032819" y="240365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Organising care </a:t>
              </a:r>
            </a:p>
          </p:txBody>
        </p:sp>
        <p:sp>
          <p:nvSpPr>
            <p:cNvPr id="57" name="Rectangle 56">
              <a:hlinkClick r:id="rId22" action="ppaction://hlinksldjump"/>
              <a:extLst>
                <a:ext uri="{FF2B5EF4-FFF2-40B4-BE49-F238E27FC236}">
                  <a16:creationId xmlns:a16="http://schemas.microsoft.com/office/drawing/2014/main" xmlns="" id="{75541593-A087-4D2F-981B-80EE4F09E129}"/>
                </a:ext>
              </a:extLst>
            </p:cNvPr>
            <p:cNvSpPr/>
            <p:nvPr/>
          </p:nvSpPr>
          <p:spPr>
            <a:xfrm>
              <a:off x="5032819" y="273665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Planning care </a:t>
              </a:r>
            </a:p>
          </p:txBody>
        </p:sp>
        <p:sp>
          <p:nvSpPr>
            <p:cNvPr id="58" name="Rectangle 57">
              <a:hlinkClick r:id="rId23" action="ppaction://hlinksldjump"/>
              <a:extLst>
                <a:ext uri="{FF2B5EF4-FFF2-40B4-BE49-F238E27FC236}">
                  <a16:creationId xmlns:a16="http://schemas.microsoft.com/office/drawing/2014/main" xmlns="" id="{2F8E4491-6242-4DC0-89D2-FBF5AD31D50A}"/>
                </a:ext>
              </a:extLst>
            </p:cNvPr>
            <p:cNvSpPr/>
            <p:nvPr/>
          </p:nvSpPr>
          <p:spPr>
            <a:xfrm>
              <a:off x="5032819" y="306964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Reviewing care </a:t>
              </a:r>
            </a:p>
          </p:txBody>
        </p:sp>
        <p:sp>
          <p:nvSpPr>
            <p:cNvPr id="59" name="Rectangle 58">
              <a:hlinkClick r:id="rId24" action="ppaction://hlinksldjump"/>
              <a:extLst>
                <a:ext uri="{FF2B5EF4-FFF2-40B4-BE49-F238E27FC236}">
                  <a16:creationId xmlns:a16="http://schemas.microsoft.com/office/drawing/2014/main" xmlns="" id="{1B7A7AC7-F98B-4637-8553-1F165A0CDCDF}"/>
                </a:ext>
              </a:extLst>
            </p:cNvPr>
            <p:cNvSpPr/>
            <p:nvPr/>
          </p:nvSpPr>
          <p:spPr>
            <a:xfrm>
              <a:off x="5032819" y="3369981"/>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Crisis care </a:t>
              </a:r>
            </a:p>
          </p:txBody>
        </p:sp>
        <p:sp>
          <p:nvSpPr>
            <p:cNvPr id="60" name="Rectangle 59">
              <a:hlinkClick r:id="rId25" action="ppaction://hlinksldjump"/>
              <a:extLst>
                <a:ext uri="{FF2B5EF4-FFF2-40B4-BE49-F238E27FC236}">
                  <a16:creationId xmlns:a16="http://schemas.microsoft.com/office/drawing/2014/main" xmlns="" id="{7EE454FE-075D-456C-9344-523508140826}"/>
                </a:ext>
              </a:extLst>
            </p:cNvPr>
            <p:cNvSpPr/>
            <p:nvPr/>
          </p:nvSpPr>
          <p:spPr>
            <a:xfrm>
              <a:off x="5032819" y="3702980"/>
              <a:ext cx="1731876" cy="35335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Medicines</a:t>
              </a:r>
            </a:p>
          </p:txBody>
        </p:sp>
        <p:sp>
          <p:nvSpPr>
            <p:cNvPr id="61" name="Rectangle 60">
              <a:hlinkClick r:id="rId26" action="ppaction://hlinksldjump"/>
              <a:extLst>
                <a:ext uri="{FF2B5EF4-FFF2-40B4-BE49-F238E27FC236}">
                  <a16:creationId xmlns:a16="http://schemas.microsoft.com/office/drawing/2014/main" xmlns="" id="{E8F407A3-6CF7-4E55-989E-D6397D21F190}"/>
                </a:ext>
              </a:extLst>
            </p:cNvPr>
            <p:cNvSpPr/>
            <p:nvPr/>
          </p:nvSpPr>
          <p:spPr>
            <a:xfrm>
              <a:off x="5032819" y="4058647"/>
              <a:ext cx="1731876" cy="324909"/>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7. NHS Talking Therapies </a:t>
              </a:r>
            </a:p>
          </p:txBody>
        </p:sp>
        <p:sp>
          <p:nvSpPr>
            <p:cNvPr id="62" name="Rectangle 61">
              <a:hlinkClick r:id="rId27" action="ppaction://hlinksldjump"/>
              <a:extLst>
                <a:ext uri="{FF2B5EF4-FFF2-40B4-BE49-F238E27FC236}">
                  <a16:creationId xmlns:a16="http://schemas.microsoft.com/office/drawing/2014/main" xmlns="" id="{5DA5C5CF-1314-4090-8FA3-316B2053F629}"/>
                </a:ext>
              </a:extLst>
            </p:cNvPr>
            <p:cNvSpPr/>
            <p:nvPr/>
          </p:nvSpPr>
          <p:spPr>
            <a:xfrm>
              <a:off x="5032819" y="438078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8. Support and wellbeing </a:t>
              </a:r>
            </a:p>
          </p:txBody>
        </p:sp>
        <p:sp>
          <p:nvSpPr>
            <p:cNvPr id="63" name="Rectangle 62">
              <a:hlinkClick r:id="rId28" action="ppaction://hlinksldjump"/>
              <a:extLst>
                <a:ext uri="{FF2B5EF4-FFF2-40B4-BE49-F238E27FC236}">
                  <a16:creationId xmlns:a16="http://schemas.microsoft.com/office/drawing/2014/main" xmlns="" id="{19CA76B8-33DF-4042-B1D1-210E8045634C}"/>
                </a:ext>
              </a:extLst>
            </p:cNvPr>
            <p:cNvSpPr/>
            <p:nvPr/>
          </p:nvSpPr>
          <p:spPr>
            <a:xfrm>
              <a:off x="5032819" y="4724668"/>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Feedback</a:t>
              </a:r>
            </a:p>
          </p:txBody>
        </p:sp>
        <p:sp>
          <p:nvSpPr>
            <p:cNvPr id="64" name="Rectangle 63">
              <a:hlinkClick r:id="rId29" action="ppaction://hlinksldjump"/>
              <a:extLst>
                <a:ext uri="{FF2B5EF4-FFF2-40B4-BE49-F238E27FC236}">
                  <a16:creationId xmlns:a16="http://schemas.microsoft.com/office/drawing/2014/main" xmlns="" id="{21B13ABD-E838-45A6-803F-892C28B126F4}"/>
                </a:ext>
              </a:extLst>
            </p:cNvPr>
            <p:cNvSpPr/>
            <p:nvPr/>
          </p:nvSpPr>
          <p:spPr>
            <a:xfrm>
              <a:off x="5032819" y="5024930"/>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000" dirty="0">
                  <a:latin typeface="Arial" panose="020B0604020202020204" pitchFamily="34" charset="0"/>
                  <a:cs typeface="Arial" panose="020B0604020202020204" pitchFamily="34" charset="0"/>
                </a:rPr>
                <a:t>Section 10. Overall views of care and services</a:t>
              </a:r>
            </a:p>
          </p:txBody>
        </p:sp>
        <p:sp>
          <p:nvSpPr>
            <p:cNvPr id="65" name="Rectangle 64">
              <a:hlinkClick r:id="rId30" action="ppaction://hlinksldjump"/>
              <a:extLst>
                <a:ext uri="{FF2B5EF4-FFF2-40B4-BE49-F238E27FC236}">
                  <a16:creationId xmlns:a16="http://schemas.microsoft.com/office/drawing/2014/main" xmlns="" id="{8357869B-2EAE-4824-ACF3-F2129304B487}"/>
                </a:ext>
              </a:extLst>
            </p:cNvPr>
            <p:cNvSpPr/>
            <p:nvPr/>
          </p:nvSpPr>
          <p:spPr>
            <a:xfrm>
              <a:off x="5032819" y="5373639"/>
              <a:ext cx="1731876" cy="34526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Overall experience </a:t>
              </a:r>
            </a:p>
          </p:txBody>
        </p:sp>
      </p:gr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5. Crisis care</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4DAD14F-E548-4D9E-9FFA-6DBA9770E6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B0D1871F-EF96-4DD7-8338-09B04D15E0C0}"/>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5" descr="A bar chart showing the range of section scores for all NHS trusts for Section 1 (Health and social care workers).">
            <a:extLst>
              <a:ext uri="{FF2B5EF4-FFF2-40B4-BE49-F238E27FC236}">
                <a16:creationId xmlns:a16="http://schemas.microsoft.com/office/drawing/2014/main" xmlns="" id="{5C391370-DF7F-4045-BEC9-24ECA81742E0}"/>
              </a:ext>
            </a:extLst>
          </p:cNvPr>
          <p:cNvGraphicFramePr/>
          <p:nvPr>
            <p:extLst>
              <p:ext uri="{D42A27DB-BD31-4B8C-83A1-F6EECF244321}">
                <p14:modId xmlns:p14="http://schemas.microsoft.com/office/powerpoint/2010/main" val="87345942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574937506"/>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5. Crisis care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19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19">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4819121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9" name="Q20" descr="A chart showing how your Trust scored for Q20 compared with other trusts that took part; using the ‘expected range’ analysis technique. ">
            <a:extLst>
              <a:ext uri="{FF2B5EF4-FFF2-40B4-BE49-F238E27FC236}">
                <a16:creationId xmlns:a16="http://schemas.microsoft.com/office/drawing/2014/main" xmlns="" id="{447AEFF0-8DC7-4C89-BDE0-02FFB3A07372}"/>
              </a:ext>
            </a:extLst>
          </p:cNvPr>
          <p:cNvGraphicFramePr/>
          <p:nvPr>
            <p:extLst>
              <p:ext uri="{D42A27DB-BD31-4B8C-83A1-F6EECF244321}">
                <p14:modId xmlns:p14="http://schemas.microsoft.com/office/powerpoint/2010/main" val="159194244"/>
              </p:ext>
            </p:extLst>
          </p:nvPr>
        </p:nvGraphicFramePr>
        <p:xfrm>
          <a:off x="128461" y="2285217"/>
          <a:ext cx="8246527" cy="157490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table" descr="Number of respondents, Trust score, National average, lowest trust score, highest trust score shown for Q19 and Q20."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62471288"/>
              </p:ext>
            </p:extLst>
          </p:nvPr>
        </p:nvGraphicFramePr>
        <p:xfrm>
          <a:off x="8573268" y="1767430"/>
          <a:ext cx="3394879" cy="2322705"/>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9496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GB" dirty="0"/>
              <a:t>Section 6. Medicines</a:t>
            </a:r>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451D2883-611C-49FD-9036-551CF399BD9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67A39A24-DD86-4A4E-8680-93FBA40C424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6" descr="A bar chart showing the range of section scores for all NHS trusts for Section 1 (Health and social care workers).">
            <a:extLst>
              <a:ext uri="{FF2B5EF4-FFF2-40B4-BE49-F238E27FC236}">
                <a16:creationId xmlns:a16="http://schemas.microsoft.com/office/drawing/2014/main" xmlns="" id="{286A0D95-C8E9-4268-AF8F-7B24DA0F7627}"/>
              </a:ext>
            </a:extLst>
          </p:cNvPr>
          <p:cNvGraphicFramePr/>
          <p:nvPr>
            <p:extLst>
              <p:ext uri="{D42A27DB-BD31-4B8C-83A1-F6EECF244321}">
                <p14:modId xmlns:p14="http://schemas.microsoft.com/office/powerpoint/2010/main" val="2984916253"/>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99530290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GB" dirty="0"/>
              <a:t>Section 6. Medicines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8461" y="1436456"/>
            <a:ext cx="8246527" cy="1512887"/>
            <a:chOff x="380078" y="1436456"/>
            <a:chExt cx="8246527" cy="1512887"/>
          </a:xfrm>
        </p:grpSpPr>
        <p:graphicFrame>
          <p:nvGraphicFramePr>
            <p:cNvPr id="15" name="Q2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3721943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3" descr="A chart showing how your Trust scored for Q23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1464557550"/>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Q26" descr="A chart showing how your Trust scored for Q26 compared with other trusts that took part; using the ‘expected range’ analysis technique. ">
            <a:extLst>
              <a:ext uri="{FF2B5EF4-FFF2-40B4-BE49-F238E27FC236}">
                <a16:creationId xmlns:a16="http://schemas.microsoft.com/office/drawing/2014/main" xmlns="" id="{0631C03B-6A7C-461B-9399-4B7A910B90A5}"/>
              </a:ext>
            </a:extLst>
          </p:cNvPr>
          <p:cNvGraphicFramePr/>
          <p:nvPr>
            <p:extLst>
              <p:ext uri="{D42A27DB-BD31-4B8C-83A1-F6EECF244321}">
                <p14:modId xmlns:p14="http://schemas.microsoft.com/office/powerpoint/2010/main" val="723758275"/>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Rectangle 13">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22, Q23 and Q2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580479903"/>
              </p:ext>
            </p:extLst>
          </p:nvPr>
        </p:nvGraphicFramePr>
        <p:xfrm>
          <a:off x="8542583" y="1767430"/>
          <a:ext cx="3425563" cy="3163462"/>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74417">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5.2</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8271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7. NHS Talking Therapies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CD8CF291-7FE4-40E3-8F07-5F7F9B2A17B7}"/>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AD814FC8-CDCA-42A8-8E2F-C4AC09EBF8F9}"/>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7" descr="A bar chart showing the range of section scores for all NHS trusts for Section 1 (Health and social care workers).">
            <a:extLst>
              <a:ext uri="{FF2B5EF4-FFF2-40B4-BE49-F238E27FC236}">
                <a16:creationId xmlns:a16="http://schemas.microsoft.com/office/drawing/2014/main" xmlns="" id="{D42660C7-5ED3-4A84-8745-3B5E82549385}"/>
              </a:ext>
            </a:extLst>
          </p:cNvPr>
          <p:cNvGraphicFramePr/>
          <p:nvPr>
            <p:extLst>
              <p:ext uri="{D42A27DB-BD31-4B8C-83A1-F6EECF244321}">
                <p14:modId xmlns:p14="http://schemas.microsoft.com/office/powerpoint/2010/main" val="3529744648"/>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70047312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7. NHS Talking Therapies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2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59146" y="1436456"/>
            <a:ext cx="8246527" cy="1512887"/>
            <a:chOff x="380078" y="1436456"/>
            <a:chExt cx="8246527" cy="1512887"/>
          </a:xfrm>
        </p:grpSpPr>
        <p:graphicFrame>
          <p:nvGraphicFramePr>
            <p:cNvPr id="15" name="Q2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250125233"/>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aphicFrame>
        <p:nvGraphicFramePr>
          <p:cNvPr id="17" name="Q29" descr="A chart showing how your Trust scored for Q29 compared with other trusts that took part; using the ‘expected range’ analysis technique. ">
            <a:extLst>
              <a:ext uri="{FF2B5EF4-FFF2-40B4-BE49-F238E27FC236}">
                <a16:creationId xmlns:a16="http://schemas.microsoft.com/office/drawing/2014/main" xmlns="" id="{587D586E-8E52-4806-859D-8AB69DD8CC18}"/>
              </a:ext>
            </a:extLst>
          </p:cNvPr>
          <p:cNvGraphicFramePr/>
          <p:nvPr>
            <p:extLst>
              <p:ext uri="{D42A27DB-BD31-4B8C-83A1-F6EECF244321}">
                <p14:modId xmlns:p14="http://schemas.microsoft.com/office/powerpoint/2010/main" val="612551509"/>
              </p:ext>
            </p:extLst>
          </p:nvPr>
        </p:nvGraphicFramePr>
        <p:xfrm>
          <a:off x="159146"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table" descr="Number of respondents, Trust score, National average, lowest trust score, highest trust score shown for Q28 and Q29."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2461934218"/>
              </p:ext>
            </p:extLst>
          </p:nvPr>
        </p:nvGraphicFramePr>
        <p:xfrm>
          <a:off x="8548720" y="1767430"/>
          <a:ext cx="3419427" cy="2273609"/>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xmlns="" val="3601460425"/>
                    </a:ext>
                  </a:extLst>
                </a:gridCol>
                <a:gridCol w="768281">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458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109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73901" y="1508022"/>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8. Support and wellbeing</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8" descr="A bar chart showing the range of section scores for all NHS trusts for Section 1 (Health and social care workers).">
            <a:extLst>
              <a:ext uri="{FF2B5EF4-FFF2-40B4-BE49-F238E27FC236}">
                <a16:creationId xmlns:a16="http://schemas.microsoft.com/office/drawing/2014/main" xmlns="" id="{EC17F370-CE30-4376-A71E-273CC8C85034}"/>
              </a:ext>
            </a:extLst>
          </p:cNvPr>
          <p:cNvGraphicFramePr/>
          <p:nvPr>
            <p:extLst>
              <p:ext uri="{D42A27DB-BD31-4B8C-83A1-F6EECF244321}">
                <p14:modId xmlns:p14="http://schemas.microsoft.com/office/powerpoint/2010/main" val="3923084355"/>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883823485"/>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4.9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401373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8. Support and wellbeing</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2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40735" y="1436456"/>
            <a:ext cx="8246527" cy="1512887"/>
            <a:chOff x="380078" y="1436456"/>
            <a:chExt cx="8246527" cy="1512887"/>
          </a:xfrm>
        </p:grpSpPr>
        <p:graphicFrame>
          <p:nvGraphicFramePr>
            <p:cNvPr id="15" name="Q32">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82852501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33" descr="A chart showing how your Trust scored for Q33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955212640"/>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4" descr="A chart showing how your Trust scored for Q34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2198291790"/>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5" descr="A chart showing how your Trust scored for Q35 compared with other trusts that took part; using the ‘expected range’ analysis technique. ">
            <a:extLst>
              <a:ext uri="{FF2B5EF4-FFF2-40B4-BE49-F238E27FC236}">
                <a16:creationId xmlns:a16="http://schemas.microsoft.com/office/drawing/2014/main" xmlns="" id="{7E0367F9-F224-49FE-B5E5-DF2669C5A79F}"/>
              </a:ext>
            </a:extLst>
          </p:cNvPr>
          <p:cNvGraphicFramePr/>
          <p:nvPr>
            <p:extLst>
              <p:ext uri="{D42A27DB-BD31-4B8C-83A1-F6EECF244321}">
                <p14:modId xmlns:p14="http://schemas.microsoft.com/office/powerpoint/2010/main" val="1038137335"/>
              </p:ext>
            </p:extLst>
          </p:nvPr>
        </p:nvGraphicFramePr>
        <p:xfrm>
          <a:off x="140732" y="4176423"/>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19" name="Rectangle 18">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table" descr="Number of respondents, Trust score, National average, lowest trust score, highest trust score shown for Q32, Q33 Q34 and Q3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388234947"/>
              </p:ext>
            </p:extLst>
          </p:nvPr>
        </p:nvGraphicFramePr>
        <p:xfrm>
          <a:off x="8585541" y="1767430"/>
          <a:ext cx="3382605" cy="4139231"/>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xmlns="" val="3601460425"/>
                    </a:ext>
                  </a:extLst>
                </a:gridCol>
                <a:gridCol w="749869">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8269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407259">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9. Feedback</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76707"/>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09" descr="A bar chart showing the range of section scores for all NHS trusts for Section 1 (Health and social care workers).">
            <a:extLst>
              <a:ext uri="{FF2B5EF4-FFF2-40B4-BE49-F238E27FC236}">
                <a16:creationId xmlns:a16="http://schemas.microsoft.com/office/drawing/2014/main" xmlns="" id="{DF93263D-A892-4AAC-A490-48554227A160}"/>
              </a:ext>
            </a:extLst>
          </p:cNvPr>
          <p:cNvGraphicFramePr/>
          <p:nvPr>
            <p:extLst>
              <p:ext uri="{D42A27DB-BD31-4B8C-83A1-F6EECF244321}">
                <p14:modId xmlns:p14="http://schemas.microsoft.com/office/powerpoint/2010/main" val="3914214360"/>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3445829573"/>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1.4</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222896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9. Feedback</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8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80627" y="1611367"/>
            <a:ext cx="8246527" cy="1512887"/>
            <a:chOff x="380078" y="1522176"/>
            <a:chExt cx="8246527" cy="1512887"/>
          </a:xfrm>
        </p:grpSpPr>
        <p:graphicFrame>
          <p:nvGraphicFramePr>
            <p:cNvPr id="15" name="Q38">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1474262339"/>
                </p:ext>
              </p:extLst>
            </p:nvPr>
          </p:nvGraphicFramePr>
          <p:xfrm>
            <a:off x="380078" y="152217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8."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284330342"/>
              </p:ext>
            </p:extLst>
          </p:nvPr>
        </p:nvGraphicFramePr>
        <p:xfrm>
          <a:off x="8567131" y="1926990"/>
          <a:ext cx="3394879" cy="1422801"/>
        </p:xfrm>
        <a:graphic>
          <a:graphicData uri="http://schemas.openxmlformats.org/drawingml/2006/table">
            <a:tbl>
              <a:tblPr firstRow="1" bandRow="1">
                <a:tableStyleId>{5940675A-B579-460E-94D1-54222C63F5DA}</a:tableStyleId>
              </a:tblPr>
              <a:tblGrid>
                <a:gridCol w="85916">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315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2.0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1.2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3.2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666599"/>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3310753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6" y="2321004"/>
            <a:ext cx="8723396" cy="1107996"/>
          </a:xfrm>
        </p:spPr>
        <p:txBody>
          <a:bodyPr/>
          <a:lstStyle/>
          <a:p>
            <a:r>
              <a:rPr lang="en-GB" b="1" dirty="0">
                <a:cs typeface="Arial" panose="020B0604020202020204" pitchFamily="34" charset="0"/>
              </a:rPr>
              <a:t>Background and methodology</a:t>
            </a:r>
            <a:endParaRPr lang="en-GB" dirty="0">
              <a:cs typeface="Arial" panose="020B0604020202020204" pitchFamily="34" charset="0"/>
            </a:endParaRPr>
          </a:p>
        </p:txBody>
      </p:sp>
      <p:sp>
        <p:nvSpPr>
          <p:cNvPr id="6" name="Title 4" descr="&#10;">
            <a:extLst>
              <a:ext uri="{FF2B5EF4-FFF2-40B4-BE49-F238E27FC236}">
                <a16:creationId xmlns:a16="http://schemas.microsoft.com/office/drawing/2014/main" xmlns="" id="{9B630DF5-C330-4F10-9713-5B0D755D8806}"/>
              </a:ext>
            </a:extLst>
          </p:cNvPr>
          <p:cNvSpPr txBox="1">
            <a:spLocks/>
          </p:cNvSpPr>
          <p:nvPr/>
        </p:nvSpPr>
        <p:spPr>
          <a:xfrm>
            <a:off x="603484" y="2972546"/>
            <a:ext cx="5935209" cy="2651431"/>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Community Mental Health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xmlns="" id="{BFCDB6C6-B7F5-4EDA-A46E-9E3EDD8F4E1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10. Overall views of care and services</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0" descr="A bar chart showing the range of section scores for all NHS trusts for Section 1 (Health and social care workers).">
            <a:extLst>
              <a:ext uri="{FF2B5EF4-FFF2-40B4-BE49-F238E27FC236}">
                <a16:creationId xmlns:a16="http://schemas.microsoft.com/office/drawing/2014/main" xmlns="" id="{E3A41BE6-0CA2-452B-8D8E-1D36E9B8FBBB}"/>
              </a:ext>
            </a:extLst>
          </p:cNvPr>
          <p:cNvGraphicFramePr/>
          <p:nvPr>
            <p:extLst>
              <p:ext uri="{D42A27DB-BD31-4B8C-83A1-F6EECF244321}">
                <p14:modId xmlns:p14="http://schemas.microsoft.com/office/powerpoint/2010/main" val="233340310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66922315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3326197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10. Overall views of care and services</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22324" y="1436456"/>
            <a:ext cx="8246527" cy="1512887"/>
            <a:chOff x="380078" y="1436456"/>
            <a:chExt cx="8246527" cy="1512887"/>
          </a:xfrm>
        </p:grpSpPr>
        <p:graphicFrame>
          <p:nvGraphicFramePr>
            <p:cNvPr id="15" name="Q3">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2732279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4" name="Q4" descr="A chart showing how your Trust scored for Q4 compared with other trusts that took part; using the ‘expected range’ analysis technique. ">
            <a:extLst>
              <a:ext uri="{FF2B5EF4-FFF2-40B4-BE49-F238E27FC236}">
                <a16:creationId xmlns:a16="http://schemas.microsoft.com/office/drawing/2014/main" xmlns="" id="{8B0C2B1B-3A38-4373-88AC-6004B292FD5F}"/>
              </a:ext>
            </a:extLst>
          </p:cNvPr>
          <p:cNvGraphicFramePr/>
          <p:nvPr>
            <p:extLst>
              <p:ext uri="{D42A27DB-BD31-4B8C-83A1-F6EECF244321}">
                <p14:modId xmlns:p14="http://schemas.microsoft.com/office/powerpoint/2010/main" val="1135725563"/>
              </p:ext>
            </p:extLst>
          </p:nvPr>
        </p:nvGraphicFramePr>
        <p:xfrm>
          <a:off x="122322" y="2360835"/>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7" name="Q37" descr="A chart showing how your Trust scored for Q37 compared with other trusts that took part; using the ‘expected range’ analysis technique. ">
            <a:extLst>
              <a:ext uri="{FF2B5EF4-FFF2-40B4-BE49-F238E27FC236}">
                <a16:creationId xmlns:a16="http://schemas.microsoft.com/office/drawing/2014/main" xmlns="" id="{84149DDF-88E2-4CD6-919B-06988B02ADA0}"/>
              </a:ext>
            </a:extLst>
          </p:cNvPr>
          <p:cNvGraphicFramePr/>
          <p:nvPr>
            <p:extLst>
              <p:ext uri="{D42A27DB-BD31-4B8C-83A1-F6EECF244321}">
                <p14:modId xmlns:p14="http://schemas.microsoft.com/office/powerpoint/2010/main" val="3596937878"/>
              </p:ext>
            </p:extLst>
          </p:nvPr>
        </p:nvGraphicFramePr>
        <p:xfrm>
          <a:off x="122322"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xmlns="" id="{E375D595-BFBD-4F4A-97EF-E8F78139FB72}"/>
              </a:ext>
            </a:extLst>
          </p:cNvPr>
          <p:cNvSpPr/>
          <p:nvPr/>
        </p:nvSpPr>
        <p:spPr>
          <a:xfrm>
            <a:off x="10580038" y="1508022"/>
            <a:ext cx="1388108"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9" name="table" descr="Number of respondents, Trust score, National average, lowest trust score, highest trust score shown for Q3, Q4 and Q37."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3869465345"/>
              </p:ext>
            </p:extLst>
          </p:nvPr>
        </p:nvGraphicFramePr>
        <p:xfrm>
          <a:off x="8579405" y="1767430"/>
          <a:ext cx="3388742" cy="3224831"/>
        </p:xfrm>
        <a:graphic>
          <a:graphicData uri="http://schemas.openxmlformats.org/drawingml/2006/table">
            <a:tbl>
              <a:tblPr firstRow="1" bandRow="1">
                <a:tableStyleId>{5940675A-B579-460E-94D1-54222C63F5DA}</a:tableStyleId>
              </a:tblPr>
              <a:tblGrid>
                <a:gridCol w="79779">
                  <a:extLst>
                    <a:ext uri="{9D8B030D-6E8A-4147-A177-3AD203B41FA5}">
                      <a16:colId xmlns:a16="http://schemas.microsoft.com/office/drawing/2014/main" xmlns="" val="3601460425"/>
                    </a:ext>
                  </a:extLst>
                </a:gridCol>
                <a:gridCol w="749870">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4004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352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4.7</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41337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182658975"/>
                  </a:ext>
                </a:extLst>
              </a:tr>
              <a:tr h="370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2"/>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Tree>
    <p:extLst>
      <p:ext uri="{BB962C8B-B14F-4D97-AF65-F5344CB8AC3E}">
        <p14:creationId xmlns:p14="http://schemas.microsoft.com/office/powerpoint/2010/main" val="1744118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11. Overall experience</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61876"/>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1" descr="A bar chart showing the range of section scores for all NHS trusts for Section 1 (Health and social care workers).">
            <a:extLst>
              <a:ext uri="{FF2B5EF4-FFF2-40B4-BE49-F238E27FC236}">
                <a16:creationId xmlns:a16="http://schemas.microsoft.com/office/drawing/2014/main" xmlns="" id="{5ED4F331-A583-4F65-902A-178620AC5A94}"/>
              </a:ext>
            </a:extLst>
          </p:cNvPr>
          <p:cNvGraphicFramePr/>
          <p:nvPr>
            <p:extLst>
              <p:ext uri="{D42A27DB-BD31-4B8C-83A1-F6EECF244321}">
                <p14:modId xmlns:p14="http://schemas.microsoft.com/office/powerpoint/2010/main" val="1519326876"/>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2624904084"/>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7.0</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2921590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11. Overall experience</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36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0049" y="1525647"/>
            <a:ext cx="8246527" cy="1512887"/>
            <a:chOff x="380078" y="1436456"/>
            <a:chExt cx="8246527" cy="1512887"/>
          </a:xfrm>
        </p:grpSpPr>
        <p:graphicFrame>
          <p:nvGraphicFramePr>
            <p:cNvPr id="15" name="Q36">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253323970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36."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860187498"/>
              </p:ext>
            </p:extLst>
          </p:nvPr>
        </p:nvGraphicFramePr>
        <p:xfrm>
          <a:off x="8579405" y="1890169"/>
          <a:ext cx="3376468" cy="1422801"/>
        </p:xfrm>
        <a:graphic>
          <a:graphicData uri="http://schemas.openxmlformats.org/drawingml/2006/table">
            <a:tbl>
              <a:tblPr firstRow="1" bandRow="1">
                <a:tableStyleId>{5940675A-B579-460E-94D1-54222C63F5DA}</a:tableStyleId>
              </a:tblPr>
              <a:tblGrid>
                <a:gridCol w="73642">
                  <a:extLst>
                    <a:ext uri="{9D8B030D-6E8A-4147-A177-3AD203B41FA5}">
                      <a16:colId xmlns:a16="http://schemas.microsoft.com/office/drawing/2014/main" xmlns="" val="3601460425"/>
                    </a:ext>
                  </a:extLst>
                </a:gridCol>
                <a:gridCol w="743733">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347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7.0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5.9</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1627" y="1629778"/>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2987203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CEFC3553-9C57-45FB-A6E8-BDB74912B9E4}"/>
              </a:ext>
            </a:extLst>
          </p:cNvPr>
          <p:cNvSpPr>
            <a:spLocks noGrp="1"/>
          </p:cNvSpPr>
          <p:nvPr>
            <p:ph type="title"/>
          </p:nvPr>
        </p:nvSpPr>
        <p:spPr>
          <a:xfrm>
            <a:off x="419970" y="613664"/>
            <a:ext cx="11417697" cy="654856"/>
          </a:xfrm>
        </p:spPr>
        <p:txBody>
          <a:bodyPr>
            <a:normAutofit/>
          </a:bodyPr>
          <a:lstStyle/>
          <a:p>
            <a:r>
              <a:rPr lang="en-US" dirty="0"/>
              <a:t>Section 12. Care during the Covid-19 pandemic</a:t>
            </a:r>
            <a:endParaRPr lang="en-GB" dirty="0"/>
          </a:p>
        </p:txBody>
      </p:sp>
      <p:sp>
        <p:nvSpPr>
          <p:cNvPr id="34" name="Slide Number Placeholder 1">
            <a:extLst>
              <a:ext uri="{FF2B5EF4-FFF2-40B4-BE49-F238E27FC236}">
                <a16:creationId xmlns:a16="http://schemas.microsoft.com/office/drawing/2014/main" xmlns="" id="{6DA26B08-F48E-4134-B483-BE736DBB767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xmlns="" id="{73818802-F810-490D-A190-78D3DA94FDC2}"/>
              </a:ext>
            </a:extLst>
          </p:cNvPr>
          <p:cNvSpPr txBox="1"/>
          <p:nvPr/>
        </p:nvSpPr>
        <p:spPr>
          <a:xfrm>
            <a:off x="425225" y="1139144"/>
            <a:ext cx="11092296" cy="830997"/>
          </a:xfrm>
          <a:prstGeom prst="rect">
            <a:avLst/>
          </a:prstGeom>
          <a:noFill/>
        </p:spPr>
        <p:txBody>
          <a:bodyPr wrap="square">
            <a:spAutoFit/>
          </a:bodyPr>
          <a:lstStyle/>
          <a:p>
            <a:pPr>
              <a:defRPr/>
            </a:pPr>
            <a:r>
              <a:rPr lang="en-GB" sz="1200" dirty="0">
                <a:solidFill>
                  <a:prstClr val="black"/>
                </a:solidFill>
                <a:latin typeface="Arial" panose="020B0604020202020204" pitchFamily="34" charset="0"/>
                <a:cs typeface="Arial" panose="020B0604020202020204" pitchFamily="34" charset="0"/>
              </a:rPr>
              <a:t>This shows 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extBox 15">
            <a:extLst>
              <a:ext uri="{FF2B5EF4-FFF2-40B4-BE49-F238E27FC236}">
                <a16:creationId xmlns:a16="http://schemas.microsoft.com/office/drawing/2014/main" xmlns="" id="{2C8995DC-6814-4873-8475-9040DD3FA7BE}"/>
              </a:ext>
            </a:extLst>
          </p:cNvPr>
          <p:cNvSpPr txBox="1"/>
          <p:nvPr/>
        </p:nvSpPr>
        <p:spPr>
          <a:xfrm>
            <a:off x="4092718" y="6171989"/>
            <a:ext cx="3757311" cy="276999"/>
          </a:xfrm>
          <a:prstGeom prst="rect">
            <a:avLst/>
          </a:prstGeom>
          <a:noFill/>
        </p:spPr>
        <p:txBody>
          <a:bodyPr wrap="none" rtlCol="0">
            <a:spAutoFit/>
          </a:bodyPr>
          <a:lstStyle/>
          <a:p>
            <a:r>
              <a:rPr lang="en-GB" sz="1200" dirty="0">
                <a:latin typeface="Arial" panose="020B0604020202020204" pitchFamily="34" charset="0"/>
                <a:cs typeface="Arial" panose="020B0604020202020204" pitchFamily="34" charset="0"/>
              </a:rPr>
              <a:t>Each vertical line represents an individual NHS trust</a:t>
            </a:r>
          </a:p>
        </p:txBody>
      </p:sp>
      <p:graphicFrame>
        <p:nvGraphicFramePr>
          <p:cNvPr id="10" name="S12" descr="A bar chart showing the range of section scores for all NHS trusts for Section 1 (Health and social care workers).">
            <a:extLst>
              <a:ext uri="{FF2B5EF4-FFF2-40B4-BE49-F238E27FC236}">
                <a16:creationId xmlns:a16="http://schemas.microsoft.com/office/drawing/2014/main" xmlns="" id="{3ECD1324-4A8A-48B7-BBA5-CE02E1EFEFE0}"/>
              </a:ext>
            </a:extLst>
          </p:cNvPr>
          <p:cNvGraphicFramePr/>
          <p:nvPr>
            <p:extLst>
              <p:ext uri="{D42A27DB-BD31-4B8C-83A1-F6EECF244321}">
                <p14:modId xmlns:p14="http://schemas.microsoft.com/office/powerpoint/2010/main" val="2905490582"/>
              </p:ext>
            </p:extLst>
          </p:nvPr>
        </p:nvGraphicFramePr>
        <p:xfrm>
          <a:off x="608077" y="2255071"/>
          <a:ext cx="11113455" cy="4055417"/>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section_table"/>
          <p:cNvGraphicFramePr>
            <a:graphicFrameLocks noGrp="1"/>
          </p:cNvGraphicFramePr>
          <p:nvPr>
            <p:extLst>
              <p:ext uri="{D42A27DB-BD31-4B8C-83A1-F6EECF244321}">
                <p14:modId xmlns:p14="http://schemas.microsoft.com/office/powerpoint/2010/main" val="1899410288"/>
              </p:ext>
            </p:extLst>
          </p:nvPr>
        </p:nvGraphicFramePr>
        <p:xfrm>
          <a:off x="321779" y="1970141"/>
          <a:ext cx="10696202" cy="285360"/>
        </p:xfrm>
        <a:graphic>
          <a:graphicData uri="http://schemas.openxmlformats.org/drawingml/2006/table">
            <a:tbl>
              <a:tblPr firstRow="1" bandRow="1">
                <a:tableStyleId>{5C22544A-7EE6-4342-B048-85BDC9FD1C3A}</a:tableStyleId>
              </a:tblPr>
              <a:tblGrid>
                <a:gridCol w="2409147">
                  <a:extLst>
                    <a:ext uri="{9D8B030D-6E8A-4147-A177-3AD203B41FA5}">
                      <a16:colId xmlns:a16="http://schemas.microsoft.com/office/drawing/2014/main" xmlns="" val="20000"/>
                    </a:ext>
                  </a:extLst>
                </a:gridCol>
                <a:gridCol w="429583">
                  <a:extLst>
                    <a:ext uri="{9D8B030D-6E8A-4147-A177-3AD203B41FA5}">
                      <a16:colId xmlns:a16="http://schemas.microsoft.com/office/drawing/2014/main" xmlns="" val="20001"/>
                    </a:ext>
                  </a:extLst>
                </a:gridCol>
                <a:gridCol w="7857472">
                  <a:extLst>
                    <a:ext uri="{9D8B030D-6E8A-4147-A177-3AD203B41FA5}">
                      <a16:colId xmlns:a16="http://schemas.microsoft.com/office/drawing/2014/main" xmlns=""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smtClean="0">
                          <a:solidFill>
                            <a:srgbClr val="000000"/>
                          </a:solidFill>
                          <a:latin typeface="Arial" panose="020B0604020202020204" pitchFamily="34" charset="0"/>
                          <a:cs typeface="Arial" panose="020B0604020202020204" pitchFamily="34" charset="0"/>
                        </a:rPr>
                        <a:t>6.7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smtClean="0">
                          <a:solidFill>
                            <a:srgbClr val="000000"/>
                          </a:solidFill>
                          <a:latin typeface="Arial" panose="020B0604020202020204" pitchFamily="34" charset="0"/>
                          <a:cs typeface="Arial" panose="020B0604020202020204" pitchFamily="34" charset="0"/>
                        </a:rPr>
                        <a:t>About the same</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bl>
          </a:graphicData>
        </a:graphic>
      </p:graphicFrame>
    </p:spTree>
    <p:extLst>
      <p:ext uri="{BB962C8B-B14F-4D97-AF65-F5344CB8AC3E}">
        <p14:creationId xmlns:p14="http://schemas.microsoft.com/office/powerpoint/2010/main" val="1381705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3E844D97-4E0E-4096-B450-FEB056272683}"/>
              </a:ext>
            </a:extLst>
          </p:cNvPr>
          <p:cNvSpPr>
            <a:spLocks noGrp="1"/>
          </p:cNvSpPr>
          <p:nvPr>
            <p:ph type="title"/>
          </p:nvPr>
        </p:nvSpPr>
        <p:spPr/>
        <p:txBody>
          <a:bodyPr/>
          <a:lstStyle/>
          <a:p>
            <a:r>
              <a:rPr lang="en-US" dirty="0"/>
              <a:t>Section 12. Care during the Covid-19 pandemic</a:t>
            </a:r>
            <a:r>
              <a:rPr lang="en-GB" dirty="0"/>
              <a:t> (continued)</a:t>
            </a:r>
          </a:p>
        </p:txBody>
      </p:sp>
      <p:sp>
        <p:nvSpPr>
          <p:cNvPr id="35" name="Title 6">
            <a:extLst>
              <a:ext uri="{FF2B5EF4-FFF2-40B4-BE49-F238E27FC236}">
                <a16:creationId xmlns:a16="http://schemas.microsoft.com/office/drawing/2014/main" xmlns="" id="{01932B1D-15B3-4577-86A6-73BD8E95D8BF}"/>
              </a:ext>
            </a:extLst>
          </p:cNvPr>
          <p:cNvSpPr txBox="1">
            <a:spLocks/>
          </p:cNvSpPr>
          <p:nvPr/>
        </p:nvSpPr>
        <p:spPr>
          <a:xfrm>
            <a:off x="550134" y="1180551"/>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grpSp>
        <p:nvGrpSpPr>
          <p:cNvPr id="12" name="Group 11" descr="A chart showing how your Trust scored for Q5 compared with other trusts that took part; using the ‘expected range’ analysis technique. ">
            <a:extLst>
              <a:ext uri="{FF2B5EF4-FFF2-40B4-BE49-F238E27FC236}">
                <a16:creationId xmlns:a16="http://schemas.microsoft.com/office/drawing/2014/main" xmlns="" id="{ECFF8CBC-F9FD-4193-A2DE-B68B9AE8F123}"/>
              </a:ext>
            </a:extLst>
          </p:cNvPr>
          <p:cNvGrpSpPr/>
          <p:nvPr/>
        </p:nvGrpSpPr>
        <p:grpSpPr>
          <a:xfrm>
            <a:off x="116188" y="1436456"/>
            <a:ext cx="8246527" cy="1512887"/>
            <a:chOff x="380078" y="1436456"/>
            <a:chExt cx="8246527" cy="1512887"/>
          </a:xfrm>
        </p:grpSpPr>
        <p:graphicFrame>
          <p:nvGraphicFramePr>
            <p:cNvPr id="15" name="Q5">
              <a:extLst>
                <a:ext uri="{FF2B5EF4-FFF2-40B4-BE49-F238E27FC236}">
                  <a16:creationId xmlns:a16="http://schemas.microsoft.com/office/drawing/2014/main" xmlns="" id="{E55F846B-7E30-4829-83AF-F0D3D897305C}"/>
                </a:ext>
              </a:extLst>
            </p:cNvPr>
            <p:cNvGraphicFramePr/>
            <p:nvPr>
              <p:extLst>
                <p:ext uri="{D42A27DB-BD31-4B8C-83A1-F6EECF244321}">
                  <p14:modId xmlns:p14="http://schemas.microsoft.com/office/powerpoint/2010/main" val="3945074214"/>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16" name="Rectangle 15">
              <a:extLst>
                <a:ext uri="{FF2B5EF4-FFF2-40B4-BE49-F238E27FC236}">
                  <a16:creationId xmlns:a16="http://schemas.microsoft.com/office/drawing/2014/main" xmlns="" id="{DE344569-A78C-4A94-B0C1-6868E7BAFC9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40" name="Slide Number Placeholder 1">
            <a:extLst>
              <a:ext uri="{FF2B5EF4-FFF2-40B4-BE49-F238E27FC236}">
                <a16:creationId xmlns:a16="http://schemas.microsoft.com/office/drawing/2014/main" xmlns="" id="{17BB9E90-3336-4D31-AA52-76F8C0D39DFB}"/>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table" descr="Number of respondents, Trust score, National average, lowest trust score, highest trust score shown for Q5." title="Summary of scores">
            <a:extLst>
              <a:ext uri="{FF2B5EF4-FFF2-40B4-BE49-F238E27FC236}">
                <a16:creationId xmlns:a16="http://schemas.microsoft.com/office/drawing/2014/main" xmlns="" id="{16EC3524-DC24-41DA-952D-47DFBD56B45E}"/>
              </a:ext>
            </a:extLst>
          </p:cNvPr>
          <p:cNvGraphicFramePr>
            <a:graphicFrameLocks noGrp="1"/>
          </p:cNvGraphicFramePr>
          <p:nvPr>
            <p:extLst>
              <p:ext uri="{D42A27DB-BD31-4B8C-83A1-F6EECF244321}">
                <p14:modId xmlns:p14="http://schemas.microsoft.com/office/powerpoint/2010/main" val="1949250041"/>
              </p:ext>
            </p:extLst>
          </p:nvPr>
        </p:nvGraphicFramePr>
        <p:xfrm>
          <a:off x="8591678" y="1785841"/>
          <a:ext cx="3370331" cy="1422801"/>
        </p:xfrm>
        <a:graphic>
          <a:graphicData uri="http://schemas.openxmlformats.org/drawingml/2006/table">
            <a:tbl>
              <a:tblPr firstRow="1" bandRow="1">
                <a:tableStyleId>{5940675A-B579-460E-94D1-54222C63F5DA}</a:tableStyleId>
              </a:tblPr>
              <a:tblGrid>
                <a:gridCol w="67506">
                  <a:extLst>
                    <a:ext uri="{9D8B030D-6E8A-4147-A177-3AD203B41FA5}">
                      <a16:colId xmlns:a16="http://schemas.microsoft.com/office/drawing/2014/main" xmlns="" val="3601460425"/>
                    </a:ext>
                  </a:extLst>
                </a:gridCol>
                <a:gridCol w="743732">
                  <a:extLst>
                    <a:ext uri="{9D8B030D-6E8A-4147-A177-3AD203B41FA5}">
                      <a16:colId xmlns:a16="http://schemas.microsoft.com/office/drawing/2014/main" xmlns="" val="4049772561"/>
                    </a:ext>
                  </a:extLst>
                </a:gridCol>
                <a:gridCol w="693471">
                  <a:extLst>
                    <a:ext uri="{9D8B030D-6E8A-4147-A177-3AD203B41FA5}">
                      <a16:colId xmlns:a16="http://schemas.microsoft.com/office/drawing/2014/main" xmlns="" val="761297345"/>
                    </a:ext>
                  </a:extLst>
                </a:gridCol>
                <a:gridCol w="466405">
                  <a:extLst>
                    <a:ext uri="{9D8B030D-6E8A-4147-A177-3AD203B41FA5}">
                      <a16:colId xmlns:a16="http://schemas.microsoft.com/office/drawing/2014/main" xmlns="" val="2986169346"/>
                    </a:ext>
                  </a:extLst>
                </a:gridCol>
                <a:gridCol w="466406">
                  <a:extLst>
                    <a:ext uri="{9D8B030D-6E8A-4147-A177-3AD203B41FA5}">
                      <a16:colId xmlns:a16="http://schemas.microsoft.com/office/drawing/2014/main" xmlns="" val="2645485451"/>
                    </a:ext>
                  </a:extLst>
                </a:gridCol>
                <a:gridCol w="466405">
                  <a:extLst>
                    <a:ext uri="{9D8B030D-6E8A-4147-A177-3AD203B41FA5}">
                      <a16:colId xmlns:a16="http://schemas.microsoft.com/office/drawing/2014/main" xmlns="" val="457178370"/>
                    </a:ext>
                  </a:extLst>
                </a:gridCol>
                <a:gridCol w="466406">
                  <a:extLst>
                    <a:ext uri="{9D8B030D-6E8A-4147-A177-3AD203B41FA5}">
                      <a16:colId xmlns:a16="http://schemas.microsoft.com/office/drawing/2014/main" xmlns="" val="1607234817"/>
                    </a:ext>
                  </a:extLst>
                </a:gridCol>
              </a:tblGrid>
              <a:tr h="527774">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dirty="0">
                          <a:latin typeface="Arial" panose="020B0604020202020204" pitchFamily="34" charset="0"/>
                          <a:cs typeface="Arial" panose="020B0604020202020204" pitchFamily="34" charset="0"/>
                        </a:rPr>
                        <a:t>Highest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xmlns="" val="564013571"/>
                  </a:ext>
                </a:extLst>
              </a:tr>
              <a:tr h="51550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301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6.5</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smtClean="0">
                          <a:solidFill>
                            <a:schemeClr val="tx1"/>
                          </a:solidFill>
                          <a:latin typeface="Arial" panose="020B0604020202020204" pitchFamily="34" charset="0"/>
                          <a:cs typeface="Arial" panose="020B0604020202020204" pitchFamily="34" charset="0"/>
                        </a:rPr>
                        <a:t>5.3</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smtClean="0">
                          <a:solidFill>
                            <a:schemeClr val="tx1"/>
                          </a:solidFill>
                          <a:latin typeface="Arial" panose="020B0604020202020204" pitchFamily="34" charset="0"/>
                          <a:cs typeface="Arial" panose="020B0604020202020204" pitchFamily="34" charset="0"/>
                        </a:rPr>
                        <a:t>7.2</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2954803258"/>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257015403"/>
                  </a:ext>
                </a:extLst>
              </a:tr>
            </a:tbl>
          </a:graphicData>
        </a:graphic>
      </p:graphicFrame>
      <p:sp>
        <p:nvSpPr>
          <p:cNvPr id="14" name="Rectangle 13">
            <a:extLst>
              <a:ext uri="{FF2B5EF4-FFF2-40B4-BE49-F238E27FC236}">
                <a16:creationId xmlns:a16="http://schemas.microsoft.com/office/drawing/2014/main" xmlns="" id="{E375D595-BFBD-4F4A-97EF-E8F78139FB72}"/>
              </a:ext>
            </a:extLst>
          </p:cNvPr>
          <p:cNvSpPr/>
          <p:nvPr/>
        </p:nvSpPr>
        <p:spPr>
          <a:xfrm>
            <a:off x="10567764" y="1525450"/>
            <a:ext cx="139424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spTree>
    <p:extLst>
      <p:ext uri="{BB962C8B-B14F-4D97-AF65-F5344CB8AC3E}">
        <p14:creationId xmlns:p14="http://schemas.microsoft.com/office/powerpoint/2010/main" val="11105493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9789E9F4-FC00-4497-92D6-22C0B83171E9}"/>
              </a:ext>
            </a:extLst>
          </p:cNvPr>
          <p:cNvSpPr>
            <a:spLocks noGrp="1"/>
          </p:cNvSpPr>
          <p:nvPr>
            <p:ph type="title"/>
          </p:nvPr>
        </p:nvSpPr>
        <p:spPr>
          <a:xfrm>
            <a:off x="589417" y="2281020"/>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7" y="2835018"/>
            <a:ext cx="4545291" cy="195130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comparison to previous survey years scores for your trust for each question, including:</a:t>
            </a:r>
          </a:p>
          <a:p>
            <a:pPr marL="534988" marR="0" lvl="0" indent="-169863" algn="l" defTabSz="914400" rtl="0" eaLnBrk="1" fontAlgn="auto" latinLnBrk="0" hangingPunct="1">
              <a:lnSpc>
                <a:spcPct val="90000"/>
              </a:lnSpc>
              <a:spcBef>
                <a:spcPts val="600"/>
              </a:spcBef>
              <a:spcAft>
                <a:spcPts val="0"/>
              </a:spcAft>
              <a:buClrTx/>
              <a:buSzTx/>
              <a:buFont typeface="Arial" panose="020B0604020202020204" pitchFamily="34" charset="0"/>
              <a:buChar char="•"/>
              <a:tabLst/>
              <a:defRPr/>
            </a:pPr>
            <a:r>
              <a:rPr lang="en-GB" sz="1600" dirty="0">
                <a:solidFill>
                  <a:prstClr val="white"/>
                </a:solidFill>
                <a:latin typeface="Arial"/>
              </a:rPr>
              <a:t>y</a:t>
            </a:r>
            <a:r>
              <a:rPr lang="en-GB" sz="1600" dirty="0" smtClean="0">
                <a:solidFill>
                  <a:prstClr val="white"/>
                </a:solidFill>
                <a:latin typeface="Arial"/>
              </a:rPr>
              <a:t>our </a:t>
            </a:r>
            <a:r>
              <a:rPr lang="en-GB" sz="1600" dirty="0">
                <a:solidFill>
                  <a:prstClr val="white"/>
                </a:solidFill>
                <a:latin typeface="Arial"/>
              </a:rPr>
              <a:t>trust’s 2021 score compared with its scores from 2014 to 2020 </a:t>
            </a:r>
            <a:endParaRPr kumimoji="0" lang="en-GB" sz="1600" i="0" u="none" strike="noStrike" kern="1200" cap="none" spc="0" normalizeH="0" baseline="0" noProof="0" dirty="0">
              <a:ln>
                <a:noFill/>
              </a:ln>
              <a:solidFill>
                <a:prstClr val="white"/>
              </a:solidFill>
              <a:effectLst/>
              <a:uLnTx/>
              <a:uFillTx/>
              <a:latin typeface="Arial"/>
              <a:ea typeface="+mj-ea"/>
              <a:cs typeface="+mj-cs"/>
            </a:endParaRPr>
          </a:p>
        </p:txBody>
      </p:sp>
      <p:sp>
        <p:nvSpPr>
          <p:cNvPr id="9" name="Slide Number Placeholder 1">
            <a:extLst>
              <a:ext uri="{FF2B5EF4-FFF2-40B4-BE49-F238E27FC236}">
                <a16:creationId xmlns:a16="http://schemas.microsoft.com/office/drawing/2014/main" xmlns="" id="{4D99626F-A16D-4B0B-93F5-3799E397733D}"/>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36</a:t>
            </a:fld>
            <a:r>
              <a:rPr lang="en-GB" sz="900" b="1" dirty="0">
                <a:solidFill>
                  <a:schemeClr val="bg1"/>
                </a:solidFill>
                <a:latin typeface="Arial" panose="020B0604020202020204" pitchFamily="34" charset="0"/>
                <a:cs typeface="Arial" panose="020B0604020202020204" pitchFamily="34" charset="0"/>
              </a:rPr>
              <a:t>  </a:t>
            </a:r>
          </a:p>
        </p:txBody>
      </p:sp>
      <p:sp>
        <p:nvSpPr>
          <p:cNvPr id="2" name="TextBox 1"/>
          <p:cNvSpPr txBox="1"/>
          <p:nvPr/>
        </p:nvSpPr>
        <p:spPr>
          <a:xfrm>
            <a:off x="589417" y="5339516"/>
            <a:ext cx="4769348" cy="600164"/>
          </a:xfrm>
          <a:prstGeom prst="rect">
            <a:avLst/>
          </a:prstGeom>
          <a:noFill/>
        </p:spPr>
        <p:txBody>
          <a:bodyPr wrap="square" rtlCol="0">
            <a:spAutoFit/>
          </a:bodyPr>
          <a:lstStyle/>
          <a:p>
            <a:r>
              <a:rPr lang="en-GB" sz="1100" dirty="0">
                <a:solidFill>
                  <a:schemeClr val="bg1"/>
                </a:solidFill>
                <a:latin typeface="Arial" panose="020B0604020202020204" pitchFamily="34" charset="0"/>
                <a:cs typeface="Arial" panose="020B0604020202020204" pitchFamily="34" charset="0"/>
              </a:rPr>
              <a:t>Please note, if data is missing for a survey year, </a:t>
            </a:r>
            <a:r>
              <a:rPr lang="en-US" sz="1100" dirty="0">
                <a:solidFill>
                  <a:schemeClr val="bg1"/>
                </a:solidFill>
                <a:latin typeface="Arial" panose="020B0604020202020204" pitchFamily="34" charset="0"/>
                <a:cs typeface="Arial" panose="020B0604020202020204" pitchFamily="34" charset="0"/>
              </a:rPr>
              <a:t>this is due to a low number of responses, or because the trust data was not included in the survey that year, due to sampling errors or ineligibility.</a:t>
            </a:r>
            <a:endParaRPr lang="en-GB" sz="11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7_t">
            <a:extLst>
              <a:ext uri="{FF2B5EF4-FFF2-40B4-BE49-F238E27FC236}">
                <a16:creationId xmlns:a16="http://schemas.microsoft.com/office/drawing/2014/main" xmlns="" id="{3EADE560-1FD7-4FF8-9075-DB08E09FF401}"/>
              </a:ext>
            </a:extLst>
          </p:cNvPr>
          <p:cNvSpPr/>
          <p:nvPr/>
        </p:nvSpPr>
        <p:spPr>
          <a:xfrm>
            <a:off x="1050552" y="583407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222;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7_c" descr="Trust mean score trend data for Q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292179304"/>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8_c" descr="Trust mean score trend data for Q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215766351"/>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8_t">
            <a:extLst>
              <a:ext uri="{FF2B5EF4-FFF2-40B4-BE49-F238E27FC236}">
                <a16:creationId xmlns:a16="http://schemas.microsoft.com/office/drawing/2014/main" xmlns="" id="{959AA02A-74A8-4E74-A30B-FB22BE4DB94E}"/>
              </a:ext>
            </a:extLst>
          </p:cNvPr>
          <p:cNvSpPr/>
          <p:nvPr/>
        </p:nvSpPr>
        <p:spPr>
          <a:xfrm>
            <a:off x="6857288" y="5834074"/>
            <a:ext cx="5334712"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8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164450529"/>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4" name="Q7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40125928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3933901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 Health and social care workers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9_t">
            <a:extLst>
              <a:ext uri="{FF2B5EF4-FFF2-40B4-BE49-F238E27FC236}">
                <a16:creationId xmlns:a16="http://schemas.microsoft.com/office/drawing/2014/main" xmlns="" id="{3EADE560-1FD7-4FF8-9075-DB08E09FF401}"/>
              </a:ext>
            </a:extLst>
          </p:cNvPr>
          <p:cNvSpPr/>
          <p:nvPr/>
        </p:nvSpPr>
        <p:spPr>
          <a:xfrm>
            <a:off x="1066795" y="5985044"/>
            <a:ext cx="5656873"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334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9_c" descr="Trust mean score trend data for Q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5558581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9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898123561"/>
              </p:ext>
            </p:extLst>
          </p:nvPr>
        </p:nvGraphicFramePr>
        <p:xfrm>
          <a:off x="1167807" y="5426452"/>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77423814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39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0_t">
            <a:extLst>
              <a:ext uri="{FF2B5EF4-FFF2-40B4-BE49-F238E27FC236}">
                <a16:creationId xmlns:a16="http://schemas.microsoft.com/office/drawing/2014/main" xmlns="" id="{3EADE560-1FD7-4FF8-9075-DB08E09FF401}"/>
              </a:ext>
            </a:extLst>
          </p:cNvPr>
          <p:cNvSpPr/>
          <p:nvPr/>
        </p:nvSpPr>
        <p:spPr>
          <a:xfrm>
            <a:off x="1017700" y="5972573"/>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0_c" descr="Trust mean score trend data for Q10,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86228322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2_c" descr="Trust mean score trend data for Q1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027210971"/>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2_t">
            <a:extLst>
              <a:ext uri="{FF2B5EF4-FFF2-40B4-BE49-F238E27FC236}">
                <a16:creationId xmlns:a16="http://schemas.microsoft.com/office/drawing/2014/main" xmlns="" id="{959AA02A-74A8-4E74-A30B-FB22BE4DB94E}"/>
              </a:ext>
            </a:extLst>
          </p:cNvPr>
          <p:cNvSpPr/>
          <p:nvPr/>
        </p:nvSpPr>
        <p:spPr>
          <a:xfrm>
            <a:off x="6795032" y="5972573"/>
            <a:ext cx="5354990"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r>
              <a:rPr lang="en-GB" sz="900" dirty="0">
                <a:solidFill>
                  <a:srgbClr val="595959"/>
                </a:solidFill>
                <a:latin typeface="Arial" panose="020B0604020202020204" pitchFamily="34" charset="0"/>
                <a:cs typeface="Arial" panose="020B0604020202020204" pitchFamily="34" charset="0"/>
              </a:rPr>
              <a:t>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6" name="Q12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496642623"/>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7" name="Q10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41309694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4768161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1C627B90-3A89-4014-9794-6A2547FC02B7}"/>
              </a:ext>
            </a:extLst>
          </p:cNvPr>
          <p:cNvSpPr>
            <a:spLocks noGrp="1"/>
          </p:cNvSpPr>
          <p:nvPr>
            <p:ph type="title"/>
          </p:nvPr>
        </p:nvSpPr>
        <p:spPr/>
        <p:txBody>
          <a:bodyPr>
            <a:normAutofit/>
          </a:bodyPr>
          <a:lstStyle/>
          <a:p>
            <a:r>
              <a:rPr lang="en-GB" dirty="0"/>
              <a:t>Background and methodology</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515938" y="1268520"/>
            <a:ext cx="11268000" cy="507132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t>
            </a:r>
            <a:r>
              <a:rPr lang="en-US" sz="1200" dirty="0">
                <a:latin typeface="Arial" panose="020B0604020202020204" pitchFamily="34" charset="0"/>
                <a:cs typeface="Arial" panose="020B0604020202020204" pitchFamily="34" charset="0"/>
              </a:rPr>
              <a:t>Community Mental Health Survey</a:t>
            </a:r>
            <a:r>
              <a:rPr lang="en-GB" sz="1200" dirty="0">
                <a:latin typeface="Arial" panose="020B0604020202020204" pitchFamily="34" charset="0"/>
                <a:cs typeface="Arial" panose="020B0604020202020204" pitchFamily="34" charset="0"/>
              </a:rPr>
              <a:t> has been conducted almost every year since 2004. The CQC use the results from the survey in its </a:t>
            </a:r>
            <a:r>
              <a:rPr lang="en-US" sz="1200" dirty="0">
                <a:latin typeface="Arial" panose="020B0604020202020204" pitchFamily="34" charset="0"/>
                <a:cs typeface="Arial" panose="020B0604020202020204" pitchFamily="34" charset="0"/>
              </a:rPr>
              <a:t>assessment of mental health trusts in England. </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r>
              <a:rPr lang="en-US" sz="1200" b="1" dirty="0">
                <a:latin typeface="Arial" panose="020B0604020202020204" pitchFamily="34" charset="0"/>
                <a:cs typeface="Arial" panose="020B0604020202020204" pitchFamily="34" charset="0"/>
              </a:rPr>
              <a:t>Community Mental Health Survey</a:t>
            </a: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for Existing Methods (SCCEM) at Picker Institute.  </a:t>
            </a:r>
          </a:p>
          <a:p>
            <a:pPr>
              <a:spcBef>
                <a:spcPts val="600"/>
              </a:spcBef>
              <a:spcAft>
                <a:spcPts val="600"/>
              </a:spcAft>
            </a:pPr>
            <a:r>
              <a:rPr lang="en-US" sz="1200" dirty="0">
                <a:latin typeface="Arial" panose="020B0604020202020204" pitchFamily="34" charset="0"/>
                <a:cs typeface="Arial" panose="020B0604020202020204" pitchFamily="34" charset="0"/>
              </a:rPr>
              <a:t>The 2021 survey of people who use community mental health services involved 54 providers of NHS community mental health services in England. We received responses from 17,322 people, a response rate of 26.5%.</a:t>
            </a:r>
          </a:p>
          <a:p>
            <a:pPr>
              <a:spcBef>
                <a:spcPts val="600"/>
              </a:spcBef>
              <a:spcAft>
                <a:spcPts val="600"/>
              </a:spcAft>
            </a:pPr>
            <a:r>
              <a:rPr lang="en-US" sz="1200" dirty="0">
                <a:latin typeface="Arial" panose="020B0604020202020204" pitchFamily="34" charset="0"/>
                <a:cs typeface="Arial" panose="020B0604020202020204" pitchFamily="34" charset="0"/>
              </a:rPr>
              <a:t>People aged 18 and over were eligible for the survey if they were receiving care or treatment for a mental health condition and were seen face-to-face at the trust, via video conference or telephone between 1 September 2020 and 30 November 2020. For more information on the sampling criteria for the survey, please refer to the sampling instructions detailed in the ‘Further information’ section. Fieldwork for the survey (the time during which questionnaires were sent out and returned) took place between February and June 2021.</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Community Mental Health Survey is comparable back to the 2014 survey. Trend data is presented in this report for questions that have been asked in previous survey years.</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the CQC’s survey programme, please visit the </a:t>
            </a:r>
            <a:r>
              <a:rPr lang="en-GB" sz="1200" dirty="0">
                <a:latin typeface="Arial" panose="020B0604020202020204" pitchFamily="34" charset="0"/>
                <a:cs typeface="Arial" panose="020B0604020202020204" pitchFamily="34" charset="0"/>
                <a:hlinkClick r:id="rId4"/>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7" name="Slide Number Placeholder 1">
            <a:extLst>
              <a:ext uri="{FF2B5EF4-FFF2-40B4-BE49-F238E27FC236}">
                <a16:creationId xmlns:a16="http://schemas.microsoft.com/office/drawing/2014/main" xmlns="" id="{27E24B31-DC4B-46AA-B7FA-C91164607A2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2. </a:t>
            </a:r>
            <a:r>
              <a:rPr lang="en-US" dirty="0" err="1"/>
              <a:t>Organising</a:t>
            </a:r>
            <a:r>
              <a:rPr lang="en-US" dirty="0"/>
              <a:t>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3_t">
            <a:extLst>
              <a:ext uri="{FF2B5EF4-FFF2-40B4-BE49-F238E27FC236}">
                <a16:creationId xmlns:a16="http://schemas.microsoft.com/office/drawing/2014/main" xmlns="" id="{3EADE560-1FD7-4FF8-9075-DB08E09FF401}"/>
              </a:ext>
            </a:extLst>
          </p:cNvPr>
          <p:cNvSpPr/>
          <p:nvPr/>
        </p:nvSpPr>
        <p:spPr>
          <a:xfrm>
            <a:off x="1012224" y="5985044"/>
            <a:ext cx="4808179"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t>
            </a:r>
            <a:r>
              <a:rPr lang="en-US" sz="900" dirty="0">
                <a:solidFill>
                  <a:srgbClr val="595959"/>
                </a:solidFill>
                <a:latin typeface="Arial" panose="020B0604020202020204" pitchFamily="34" charset="0"/>
                <a:cs typeface="Arial" panose="020B0604020202020204" pitchFamily="34" charset="0"/>
              </a:rPr>
              <a:t>those who have been told who is in charge of </a:t>
            </a:r>
            <a:r>
              <a:rPr lang="en-US" sz="900" dirty="0" err="1">
                <a:solidFill>
                  <a:srgbClr val="595959"/>
                </a:solidFill>
                <a:latin typeface="Arial" panose="020B0604020202020204" pitchFamily="34" charset="0"/>
                <a:cs typeface="Arial" panose="020B0604020202020204" pitchFamily="34" charset="0"/>
              </a:rPr>
              <a:t>organising</a:t>
            </a:r>
            <a:r>
              <a:rPr lang="en-US" sz="900" dirty="0">
                <a:solidFill>
                  <a:srgbClr val="595959"/>
                </a:solidFill>
                <a:latin typeface="Arial" panose="020B0604020202020204" pitchFamily="34" charset="0"/>
                <a:cs typeface="Arial" panose="020B0604020202020204" pitchFamily="34" charset="0"/>
              </a:rPr>
              <a:t> their care and services, and the person in charge is not a GP. </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3_c" descr="Trust mean score trend data for Q1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191852665"/>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3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93900150"/>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23470178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4_t">
            <a:extLst>
              <a:ext uri="{FF2B5EF4-FFF2-40B4-BE49-F238E27FC236}">
                <a16:creationId xmlns:a16="http://schemas.microsoft.com/office/drawing/2014/main" xmlns="" id="{3EADE560-1FD7-4FF8-9075-DB08E09FF401}"/>
              </a:ext>
            </a:extLst>
          </p:cNvPr>
          <p:cNvSpPr/>
          <p:nvPr/>
        </p:nvSpPr>
        <p:spPr>
          <a:xfrm>
            <a:off x="1073777"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224;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362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4_c" descr="Trust mean score trend data for Q1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08318040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15_c" descr="Trust mean score trend data for Q1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530597470"/>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15_t">
            <a:extLst>
              <a:ext uri="{FF2B5EF4-FFF2-40B4-BE49-F238E27FC236}">
                <a16:creationId xmlns:a16="http://schemas.microsoft.com/office/drawing/2014/main" xmlns="" id="{959AA02A-74A8-4E74-A30B-FB22BE4DB94E}"/>
              </a:ext>
            </a:extLst>
          </p:cNvPr>
          <p:cNvSpPr/>
          <p:nvPr/>
        </p:nvSpPr>
        <p:spPr>
          <a:xfrm>
            <a:off x="6857288" y="5834074"/>
            <a:ext cx="5334712" cy="9233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161;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15_sig" descr="Significant changes 2021 vs 2020&#10;Significant changes 2021 vs 2019" title="Significant changes ">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994956075"/>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14_sig" descr="Significant changes 2021 vs 2020&#10;Significant changes 2021 vs 2019" title="Significant changes">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03804171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38097370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3. Planning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6_t">
            <a:extLst>
              <a:ext uri="{FF2B5EF4-FFF2-40B4-BE49-F238E27FC236}">
                <a16:creationId xmlns:a16="http://schemas.microsoft.com/office/drawing/2014/main" xmlns="" id="{3EADE560-1FD7-4FF8-9075-DB08E09FF401}"/>
              </a:ext>
            </a:extLst>
          </p:cNvPr>
          <p:cNvSpPr/>
          <p:nvPr/>
        </p:nvSpPr>
        <p:spPr>
          <a:xfrm>
            <a:off x="1012146" y="5779802"/>
            <a:ext cx="5656873"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agreed with someone from NHS mental health services what care they will receive.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266;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6_c" descr="Trust mean score trend data for Q1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98586461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1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937138667"/>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5808376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4. Reviewing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43</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7_t">
            <a:extLst>
              <a:ext uri="{FF2B5EF4-FFF2-40B4-BE49-F238E27FC236}">
                <a16:creationId xmlns:a16="http://schemas.microsoft.com/office/drawing/2014/main" xmlns="" id="{3EADE560-1FD7-4FF8-9075-DB08E09FF401}"/>
              </a:ext>
            </a:extLst>
          </p:cNvPr>
          <p:cNvSpPr/>
          <p:nvPr/>
        </p:nvSpPr>
        <p:spPr>
          <a:xfrm>
            <a:off x="1030363" y="5846544"/>
            <a:ext cx="5098455"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Respondents who stated that they didn't know / couldn't remember have been excluded</a:t>
            </a:r>
            <a:r>
              <a:rPr lang="en-GB" sz="900" dirty="0">
                <a:solidFill>
                  <a:srgbClr val="595959"/>
                </a:solidFill>
                <a:latin typeface="Arial" panose="020B0604020202020204" pitchFamily="34" charset="0"/>
                <a:cs typeface="Arial" panose="020B0604020202020204" pitchFamily="34" charset="0"/>
              </a:rPr>
              <a:t>.</a:t>
            </a:r>
            <a:endParaRPr lang="en-US"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17_c" descr="Trust mean score trend data for Q1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48500580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18_t">
            <a:extLst>
              <a:ext uri="{FF2B5EF4-FFF2-40B4-BE49-F238E27FC236}">
                <a16:creationId xmlns:a16="http://schemas.microsoft.com/office/drawing/2014/main" xmlns="" id="{3EADE560-1FD7-4FF8-9075-DB08E09FF401}"/>
              </a:ext>
            </a:extLst>
          </p:cNvPr>
          <p:cNvSpPr/>
          <p:nvPr/>
        </p:nvSpPr>
        <p:spPr>
          <a:xfrm>
            <a:off x="6647916" y="5846544"/>
            <a:ext cx="5425450"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been in contact with mental health services for one or more years, and have had a specific meeting with someone from NHS mental health services in the last 12 months to discuss how their care is working. Respondents who stated that they didn't know / couldn't remember or did not want to be involved have been excluded</a:t>
            </a:r>
            <a:r>
              <a:rPr lang="en-GB" sz="900" dirty="0">
                <a:solidFill>
                  <a:srgbClr val="595959"/>
                </a:solidFill>
                <a:latin typeface="Arial" panose="020B0604020202020204" pitchFamily="34" charset="0"/>
                <a:cs typeface="Arial" panose="020B0604020202020204" pitchFamily="34" charset="0"/>
              </a:rPr>
              <a:t>.</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18_c" descr="Trust mean score trend data for Q1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456291311"/>
              </p:ext>
            </p:extLst>
          </p:nvPr>
        </p:nvGraphicFramePr>
        <p:xfrm>
          <a:off x="603931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1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693751204"/>
              </p:ext>
            </p:extLst>
          </p:nvPr>
        </p:nvGraphicFramePr>
        <p:xfrm>
          <a:off x="6783082" y="530357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graphicFrame>
        <p:nvGraphicFramePr>
          <p:cNvPr id="15" name="Q1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43810587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90148021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5. Crisis Care</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44</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19_t">
            <a:extLst>
              <a:ext uri="{FF2B5EF4-FFF2-40B4-BE49-F238E27FC236}">
                <a16:creationId xmlns:a16="http://schemas.microsoft.com/office/drawing/2014/main" xmlns="" id="{3EADE560-1FD7-4FF8-9075-DB08E09FF401}"/>
              </a:ext>
            </a:extLst>
          </p:cNvPr>
          <p:cNvSpPr/>
          <p:nvPr/>
        </p:nvSpPr>
        <p:spPr>
          <a:xfrm>
            <a:off x="1028573" y="5985044"/>
            <a:ext cx="5656873"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weren't sure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323</a:t>
            </a:r>
            <a:endParaRPr lang="en-GB" sz="900" dirty="0">
              <a:solidFill>
                <a:srgbClr val="595959"/>
              </a:solidFill>
              <a:latin typeface="Arial" panose="020B0604020202020204" pitchFamily="34" charset="0"/>
              <a:cs typeface="Arial" panose="020B0604020202020204" pitchFamily="34" charset="0"/>
            </a:endParaRPr>
          </a:p>
          <a:p>
            <a:r>
              <a:rPr lang="en-US" sz="900" dirty="0">
                <a:solidFill>
                  <a:srgbClr val="595959"/>
                </a:solidFill>
                <a:latin typeface="Arial" panose="020B0604020202020204" pitchFamily="34" charset="0"/>
                <a:cs typeface="Arial" panose="020B0604020202020204" pitchFamily="34" charset="0"/>
              </a:rPr>
              <a:t>Q20 is not shown, as this question was not historically comparable.</a:t>
            </a:r>
          </a:p>
        </p:txBody>
      </p:sp>
      <p:graphicFrame>
        <p:nvGraphicFramePr>
          <p:cNvPr id="12" name="Q19_c" descr="Trust mean score trend data for Q1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89752020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21682470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93318273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45</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2_t">
            <a:extLst>
              <a:ext uri="{FF2B5EF4-FFF2-40B4-BE49-F238E27FC236}">
                <a16:creationId xmlns:a16="http://schemas.microsoft.com/office/drawing/2014/main" xmlns="" id="{3EADE560-1FD7-4FF8-9075-DB08E09FF401}"/>
              </a:ext>
            </a:extLst>
          </p:cNvPr>
          <p:cNvSpPr/>
          <p:nvPr/>
        </p:nvSpPr>
        <p:spPr>
          <a:xfrm>
            <a:off x="1039602" y="5779319"/>
            <a:ext cx="4917688"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193;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22_c" descr="Trust mean score trend data for Q2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89717041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23_c" descr="Trust mean score trend data for Q2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375311671"/>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sp>
        <p:nvSpPr>
          <p:cNvPr id="27" name="Q23_t">
            <a:extLst>
              <a:ext uri="{FF2B5EF4-FFF2-40B4-BE49-F238E27FC236}">
                <a16:creationId xmlns:a16="http://schemas.microsoft.com/office/drawing/2014/main" xmlns="" id="{959AA02A-74A8-4E74-A30B-FB22BE4DB94E}"/>
              </a:ext>
            </a:extLst>
          </p:cNvPr>
          <p:cNvSpPr/>
          <p:nvPr/>
        </p:nvSpPr>
        <p:spPr>
          <a:xfrm>
            <a:off x="6849052" y="5779319"/>
            <a:ext cx="4988615"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in the last 12 months for their mental health needs.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186;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275;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291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590059206"/>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20669729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3754837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6. Medicines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46</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6_t">
            <a:extLst>
              <a:ext uri="{FF2B5EF4-FFF2-40B4-BE49-F238E27FC236}">
                <a16:creationId xmlns:a16="http://schemas.microsoft.com/office/drawing/2014/main" xmlns="" id="{3EADE560-1FD7-4FF8-9075-DB08E09FF401}"/>
              </a:ext>
            </a:extLst>
          </p:cNvPr>
          <p:cNvSpPr/>
          <p:nvPr/>
        </p:nvSpPr>
        <p:spPr>
          <a:xfrm>
            <a:off x="1039601" y="5779319"/>
            <a:ext cx="5410477"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have been receiving any medicines for 12 months or longer for their mental health needs. Respondents who stated that they didn't know / couldn't remember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130;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164;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149;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6_c" descr="Trust mean score trend data for Q2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684268177"/>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2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313904769"/>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19369123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7. NHS Talking Therapies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47</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28_t">
            <a:extLst>
              <a:ext uri="{FF2B5EF4-FFF2-40B4-BE49-F238E27FC236}">
                <a16:creationId xmlns:a16="http://schemas.microsoft.com/office/drawing/2014/main" xmlns="" id="{3EADE560-1FD7-4FF8-9075-DB08E09FF401}"/>
              </a:ext>
            </a:extLst>
          </p:cNvPr>
          <p:cNvSpPr/>
          <p:nvPr/>
        </p:nvSpPr>
        <p:spPr>
          <a:xfrm>
            <a:off x="1017700" y="5957474"/>
            <a:ext cx="5264331"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no explanation was needed have been excluded.</a:t>
            </a: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59;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120</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29_c" descr="Trust mean score trend data for Q29,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1927413152"/>
              </p:ext>
            </p:extLst>
          </p:nvPr>
        </p:nvGraphicFramePr>
        <p:xfrm>
          <a:off x="6207442" y="1446339"/>
          <a:ext cx="5468620" cy="3782126"/>
        </p:xfrm>
        <a:graphic>
          <a:graphicData uri="http://schemas.openxmlformats.org/drawingml/2006/chart">
            <c:chart xmlns:c="http://schemas.openxmlformats.org/drawingml/2006/chart" xmlns:r="http://schemas.openxmlformats.org/officeDocument/2006/relationships" r:id="rId3"/>
          </a:graphicData>
        </a:graphic>
      </p:graphicFrame>
      <p:sp>
        <p:nvSpPr>
          <p:cNvPr id="27" name="Q29_t">
            <a:extLst>
              <a:ext uri="{FF2B5EF4-FFF2-40B4-BE49-F238E27FC236}">
                <a16:creationId xmlns:a16="http://schemas.microsoft.com/office/drawing/2014/main" xmlns="" id="{959AA02A-74A8-4E74-A30B-FB22BE4DB94E}"/>
              </a:ext>
            </a:extLst>
          </p:cNvPr>
          <p:cNvSpPr/>
          <p:nvPr/>
        </p:nvSpPr>
        <p:spPr>
          <a:xfrm>
            <a:off x="6837010" y="5957473"/>
            <a:ext cx="5354990"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those who have received any NHS talking therapies in the last 12 months for their mental health needs. Respondents who stated that they didn't know / couldn't remember or did not want to be involved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58;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28_c" descr="Trust mean score trend data for Q2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199381115"/>
              </p:ext>
            </p:extLst>
          </p:nvPr>
        </p:nvGraphicFramePr>
        <p:xfrm>
          <a:off x="419970" y="1446339"/>
          <a:ext cx="5468620" cy="378212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2" name="Q29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904035351"/>
              </p:ext>
            </p:extLst>
          </p:nvPr>
        </p:nvGraphicFramePr>
        <p:xfrm>
          <a:off x="6948779"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2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418759123"/>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380864762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48</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3_t">
            <a:extLst>
              <a:ext uri="{FF2B5EF4-FFF2-40B4-BE49-F238E27FC236}">
                <a16:creationId xmlns:a16="http://schemas.microsoft.com/office/drawing/2014/main" xmlns="" id="{3EADE560-1FD7-4FF8-9075-DB08E09FF401}"/>
              </a:ext>
            </a:extLst>
          </p:cNvPr>
          <p:cNvSpPr/>
          <p:nvPr/>
        </p:nvSpPr>
        <p:spPr>
          <a:xfrm>
            <a:off x="6646460" y="5985044"/>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or do not need support for this have been excluded.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115;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106;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93;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123;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169</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3_c" descr="Trust mean score trend data for Q3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005543169"/>
              </p:ext>
            </p:extLst>
          </p:nvPr>
        </p:nvGraphicFramePr>
        <p:xfrm>
          <a:off x="6010403" y="1533732"/>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2_t">
            <a:extLst>
              <a:ext uri="{FF2B5EF4-FFF2-40B4-BE49-F238E27FC236}">
                <a16:creationId xmlns:a16="http://schemas.microsoft.com/office/drawing/2014/main" xmlns="" id="{3EADE560-1FD7-4FF8-9075-DB08E09FF401}"/>
              </a:ext>
            </a:extLst>
          </p:cNvPr>
          <p:cNvSpPr/>
          <p:nvPr/>
        </p:nvSpPr>
        <p:spPr>
          <a:xfrm>
            <a:off x="1034711" y="5985044"/>
            <a:ext cx="5043700"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NHS mental health services to provide it, do not need support for this, or do not have physical health needs have been excluded. </a:t>
            </a:r>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181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1" name="Q32_c" descr="Trust mean score trend data for Q32,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995847957"/>
              </p:ext>
            </p:extLst>
          </p:nvPr>
        </p:nvGraphicFramePr>
        <p:xfrm>
          <a:off x="419970" y="1533732"/>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855973524"/>
              </p:ext>
            </p:extLst>
          </p:nvPr>
        </p:nvGraphicFramePr>
        <p:xfrm>
          <a:off x="6752398"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2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3026502517"/>
              </p:ext>
            </p:extLst>
          </p:nvPr>
        </p:nvGraphicFramePr>
        <p:xfrm>
          <a:off x="1166784" y="5438024"/>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06446672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8. Support and wellbeing</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49</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4_t">
            <a:extLst>
              <a:ext uri="{FF2B5EF4-FFF2-40B4-BE49-F238E27FC236}">
                <a16:creationId xmlns:a16="http://schemas.microsoft.com/office/drawing/2014/main" xmlns="" id="{3EADE560-1FD7-4FF8-9075-DB08E09FF401}"/>
              </a:ext>
            </a:extLst>
          </p:cNvPr>
          <p:cNvSpPr/>
          <p:nvPr/>
        </p:nvSpPr>
        <p:spPr>
          <a:xfrm>
            <a:off x="1076360" y="5968187"/>
            <a:ext cx="5235341"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they have support and did not need help / advice to find it, do not need support for this, or are not currently in or seeking work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73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4_c" descr="Trust mean score trend data for Q34,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448964461"/>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5_t">
            <a:extLst>
              <a:ext uri="{FF2B5EF4-FFF2-40B4-BE49-F238E27FC236}">
                <a16:creationId xmlns:a16="http://schemas.microsoft.com/office/drawing/2014/main" xmlns="" id="{3EADE560-1FD7-4FF8-9075-DB08E09FF401}"/>
              </a:ext>
            </a:extLst>
          </p:cNvPr>
          <p:cNvSpPr/>
          <p:nvPr/>
        </p:nvSpPr>
        <p:spPr>
          <a:xfrm>
            <a:off x="6646460" y="5968187"/>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Respondents who stated that their friends or family did not want to be involved, did not want their friends or family to be involved, or that this does not apply to them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132;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172;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159;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174;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3" name="Q35_c" descr="Trust mean score trend data for Q35,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634134593"/>
              </p:ext>
            </p:extLst>
          </p:nvPr>
        </p:nvGraphicFramePr>
        <p:xfrm>
          <a:off x="6054207"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Q35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638741317"/>
              </p:ext>
            </p:extLst>
          </p:nvPr>
        </p:nvGraphicFramePr>
        <p:xfrm>
          <a:off x="6789220"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4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785628195"/>
              </p:ext>
            </p:extLst>
          </p:nvPr>
        </p:nvGraphicFramePr>
        <p:xfrm>
          <a:off x="1154511" y="5423701"/>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dirty="0">
                          <a:solidFill>
                            <a:srgbClr val="000000"/>
                          </a:solidFill>
                          <a:effectLst/>
                          <a:latin typeface="Arial" panose="020B0604020202020204" pitchFamily="34" charset="0"/>
                          <a:cs typeface="Arial" panose="020B0604020202020204" pitchFamily="34" charset="0"/>
                        </a:rPr>
                        <a:t>-</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12620270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5ADDDE9-AC91-48A7-9A88-33441285A7EB}"/>
              </a:ext>
            </a:extLst>
          </p:cNvPr>
          <p:cNvSpPr>
            <a:spLocks noGrp="1"/>
          </p:cNvSpPr>
          <p:nvPr>
            <p:ph type="title"/>
          </p:nvPr>
        </p:nvSpPr>
        <p:spPr/>
        <p:txBody>
          <a:bodyPr>
            <a:normAutofit/>
          </a:bodyPr>
          <a:lstStyle/>
          <a:p>
            <a:r>
              <a:rPr lang="en-GB" dirty="0"/>
              <a:t>Key terms used in this report</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5060177"/>
          </a:xfrm>
          <a:prstGeom prst="rect">
            <a:avLst/>
          </a:prstGeom>
          <a:noFill/>
        </p:spPr>
        <p:txBody>
          <a:bodyPr wrap="square" numCol="3" spcCol="180000" rtlCol="0">
            <a:noAutofit/>
          </a:bodyPr>
          <a:lstStyle/>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The ‘expected range’ technique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 More information can be found in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 </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Standardisation</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sex, can influence service users’ experience of care and the way they report it. For example, research shows that older people report more positive experiences of care than younger people. Since trusts have differing profiles of service users, this could make fair trust comparisons difficult. To account for this, we ‘standardise’ the results, which means we apply a weight to individual service user responses to account for differences in demographic </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profile between trusts. For each trust, results have been standardised by the age and sex of respondents to reflect the ‘national’ age-sex type distribution (based on all respondents to the survey).</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This helps ensure that no trust will appear better or worse than another because of its profile, and enables a fairer and more useful comparison of results across trusts. In most cases this standardisation will not have a large impact on trust results.</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Scoring</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 apply (for example Q25). These questions are not scored. Section scoring is computed as the arithmetic mean of question scores for the section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National average</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lnSpc>
                <a:spcPct val="120000"/>
              </a:lnSpc>
              <a:spcBef>
                <a:spcPts val="600"/>
              </a:spcBef>
              <a:spcAft>
                <a:spcPts val="600"/>
              </a:spcAft>
            </a:pPr>
            <a:r>
              <a:rPr lang="en-GB" sz="1200" b="1" dirty="0">
                <a:latin typeface="Arial" panose="020B0604020202020204" pitchFamily="34" charset="0"/>
                <a:cs typeface="Arial" panose="020B0604020202020204" pitchFamily="34" charset="0"/>
              </a:rPr>
              <a:t>Suppressed data</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lnSpc>
                <a:spcPct val="120000"/>
              </a:lnSpc>
              <a:spcBef>
                <a:spcPts val="600"/>
              </a:spcBef>
              <a:spcAft>
                <a:spcPts val="600"/>
              </a:spcAft>
            </a:pPr>
            <a:r>
              <a:rPr kumimoji="0" lang="en-GB" sz="1200" b="1" i="0" u="none" strike="noStrike" kern="1200" cap="none" spc="0" normalizeH="0" baseline="0" noProof="0" dirty="0">
                <a:ln>
                  <a:noFill/>
                </a:ln>
                <a:solidFill>
                  <a:prstClr val="black"/>
                </a:solidFill>
                <a:effectLst/>
                <a:uLnTx/>
                <a:uFillTx/>
                <a:latin typeface="Arial"/>
                <a:ea typeface="+mn-ea"/>
                <a:cs typeface="+mn-cs"/>
              </a:rPr>
              <a:t>Further information about the methods</a:t>
            </a:r>
          </a:p>
          <a:p>
            <a:pPr>
              <a:lnSpc>
                <a:spcPct val="120000"/>
              </a:lnSpc>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4"/>
              </a:rPr>
              <a:t>survey technical document</a:t>
            </a:r>
            <a:r>
              <a:rPr lang="en-GB" sz="1200" dirty="0">
                <a:latin typeface="Arial" panose="020B0604020202020204" pitchFamily="34" charset="0"/>
                <a:cs typeface="Arial" panose="020B0604020202020204" pitchFamily="34" charset="0"/>
              </a:rPr>
              <a:t>. </a:t>
            </a:r>
          </a:p>
        </p:txBody>
      </p:sp>
      <p:sp>
        <p:nvSpPr>
          <p:cNvPr id="7" name="Slide Number Placeholder 1">
            <a:extLst>
              <a:ext uri="{FF2B5EF4-FFF2-40B4-BE49-F238E27FC236}">
                <a16:creationId xmlns:a16="http://schemas.microsoft.com/office/drawing/2014/main" xmlns="" id="{EC4E9D86-BF7E-47B6-9C57-077D58CEF8B3}"/>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9. Feedback</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50</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8_t">
            <a:extLst>
              <a:ext uri="{FF2B5EF4-FFF2-40B4-BE49-F238E27FC236}">
                <a16:creationId xmlns:a16="http://schemas.microsoft.com/office/drawing/2014/main" xmlns="" id="{3EADE560-1FD7-4FF8-9075-DB08E09FF401}"/>
              </a:ext>
            </a:extLst>
          </p:cNvPr>
          <p:cNvSpPr/>
          <p:nvPr/>
        </p:nvSpPr>
        <p:spPr>
          <a:xfrm>
            <a:off x="1066979" y="5905264"/>
            <a:ext cx="4917688"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a:t>
            </a:r>
          </a:p>
          <a:p>
            <a:r>
              <a:rPr lang="en-US" sz="900" dirty="0">
                <a:solidFill>
                  <a:srgbClr val="595959"/>
                </a:solidFill>
                <a:latin typeface="Arial" panose="020B0604020202020204" pitchFamily="34" charset="0"/>
                <a:cs typeface="Arial" panose="020B0604020202020204" pitchFamily="34" charset="0"/>
              </a:rPr>
              <a:t>Respondents who stated that they weren't sure have been excluded.</a:t>
            </a:r>
            <a:endParaRPr lang="en-GB" sz="900" dirty="0">
              <a:solidFill>
                <a:srgbClr val="595959"/>
              </a:solidFill>
              <a:latin typeface="Arial" panose="020B0604020202020204" pitchFamily="34" charset="0"/>
              <a:cs typeface="Arial" panose="020B0604020202020204" pitchFamily="34" charset="0"/>
            </a:endParaRPr>
          </a:p>
          <a:p>
            <a:r>
              <a:rPr lang="en-GB" sz="900" dirty="0">
                <a:solidFill>
                  <a:srgbClr val="595959"/>
                </a:solidFill>
                <a:latin typeface="Arial" panose="020B0604020202020204" pitchFamily="34" charset="0"/>
                <a:cs typeface="Arial" panose="020B0604020202020204" pitchFamily="34" charset="0"/>
              </a:rPr>
              <a:t>Number of respondents: 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202;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303;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315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8_c" descr="Trust mean score trend data for Q38,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569462769"/>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38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686267415"/>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263725696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10. Overall views of care and services</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51</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sp>
        <p:nvSpPr>
          <p:cNvPr id="8" name="Q3_t">
            <a:extLst>
              <a:ext uri="{FF2B5EF4-FFF2-40B4-BE49-F238E27FC236}">
                <a16:creationId xmlns:a16="http://schemas.microsoft.com/office/drawing/2014/main" xmlns="" id="{3EADE560-1FD7-4FF8-9075-DB08E09FF401}"/>
              </a:ext>
            </a:extLst>
          </p:cNvPr>
          <p:cNvSpPr/>
          <p:nvPr/>
        </p:nvSpPr>
        <p:spPr>
          <a:xfrm>
            <a:off x="1056323" y="5779319"/>
            <a:ext cx="5410477" cy="6463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didn't know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228;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239;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226;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240;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352</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4" name="Q3_c" descr="Trust mean score trend data for Q3,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3708457988"/>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7_t">
            <a:extLst>
              <a:ext uri="{FF2B5EF4-FFF2-40B4-BE49-F238E27FC236}">
                <a16:creationId xmlns:a16="http://schemas.microsoft.com/office/drawing/2014/main" xmlns="" id="{3EADE560-1FD7-4FF8-9075-DB08E09FF401}"/>
              </a:ext>
            </a:extLst>
          </p:cNvPr>
          <p:cNvSpPr/>
          <p:nvPr/>
        </p:nvSpPr>
        <p:spPr>
          <a:xfrm>
            <a:off x="6781523" y="5779319"/>
            <a:ext cx="5410477" cy="784830"/>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US" sz="900" dirty="0">
                <a:solidFill>
                  <a:srgbClr val="595959"/>
                </a:solidFill>
                <a:latin typeface="Arial" panose="020B0604020202020204" pitchFamily="34" charset="0"/>
                <a:cs typeface="Arial" panose="020B0604020202020204" pitchFamily="34" charset="0"/>
              </a:rPr>
              <a:t>Respondents who stated that they have support and did not need help / advice to find it, or do not need support for this have been excluded.</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226;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237;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225;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234;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355;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361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12" name="Q37_c" descr="Trust mean score trend data for Q37,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550556453"/>
              </p:ext>
            </p:extLst>
          </p:nvPr>
        </p:nvGraphicFramePr>
        <p:xfrm>
          <a:off x="6161892" y="1466507"/>
          <a:ext cx="5468620" cy="376195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Q37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1120547310"/>
              </p:ext>
            </p:extLst>
          </p:nvPr>
        </p:nvGraphicFramePr>
        <p:xfrm>
          <a:off x="6893546"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graphicFrame>
        <p:nvGraphicFramePr>
          <p:cNvPr id="15" name="Q3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996095144"/>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4125312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US" dirty="0"/>
              <a:t>Section 11. Overall…</a:t>
            </a:r>
            <a:endParaRPr lang="en-GB" dirty="0"/>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52</a:t>
            </a:fld>
            <a:r>
              <a:rPr lang="en-GB" sz="900" b="1" dirty="0">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xmlns=""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dirty="0">
                <a:solidFill>
                  <a:prstClr val="black"/>
                </a:solidFill>
                <a:latin typeface="Arial"/>
              </a:rPr>
              <a:t>Question scores</a:t>
            </a:r>
          </a:p>
        </p:txBody>
      </p:sp>
      <p:graphicFrame>
        <p:nvGraphicFramePr>
          <p:cNvPr id="14" name="Q36_c" descr="Trust mean score trend data for Q36, plotted against the national average. ">
            <a:extLst>
              <a:ext uri="{FF2B5EF4-FFF2-40B4-BE49-F238E27FC236}">
                <a16:creationId xmlns:a16="http://schemas.microsoft.com/office/drawing/2014/main" xmlns="" id="{81C6999A-2A29-4B5B-9FFE-EC774B0624D0}"/>
              </a:ext>
            </a:extLst>
          </p:cNvPr>
          <p:cNvGraphicFramePr/>
          <p:nvPr>
            <p:extLst>
              <p:ext uri="{D42A27DB-BD31-4B8C-83A1-F6EECF244321}">
                <p14:modId xmlns:p14="http://schemas.microsoft.com/office/powerpoint/2010/main" val="2786960194"/>
              </p:ext>
            </p:extLst>
          </p:nvPr>
        </p:nvGraphicFramePr>
        <p:xfrm>
          <a:off x="419970" y="1466507"/>
          <a:ext cx="5468620" cy="3761958"/>
        </p:xfrm>
        <a:graphic>
          <a:graphicData uri="http://schemas.openxmlformats.org/drawingml/2006/chart">
            <c:chart xmlns:c="http://schemas.openxmlformats.org/drawingml/2006/chart" xmlns:r="http://schemas.openxmlformats.org/officeDocument/2006/relationships" r:id="rId3"/>
          </a:graphicData>
        </a:graphic>
      </p:graphicFrame>
      <p:sp>
        <p:nvSpPr>
          <p:cNvPr id="10" name="Q36_t">
            <a:extLst>
              <a:ext uri="{FF2B5EF4-FFF2-40B4-BE49-F238E27FC236}">
                <a16:creationId xmlns:a16="http://schemas.microsoft.com/office/drawing/2014/main" xmlns="" id="{3EADE560-1FD7-4FF8-9075-DB08E09FF401}"/>
              </a:ext>
            </a:extLst>
          </p:cNvPr>
          <p:cNvSpPr/>
          <p:nvPr/>
        </p:nvSpPr>
        <p:spPr>
          <a:xfrm>
            <a:off x="1037372" y="5808981"/>
            <a:ext cx="5410477" cy="507831"/>
          </a:xfrm>
          <a:prstGeom prst="rect">
            <a:avLst/>
          </a:prstGeom>
        </p:spPr>
        <p:txBody>
          <a:bodyPr wrap="square">
            <a:spAutoFit/>
          </a:bodyPr>
          <a:lstStyle/>
          <a:p>
            <a:r>
              <a:rPr lang="en-US"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2014</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225; </a:t>
            </a:r>
            <a:r>
              <a:rPr lang="en-GB" sz="900" dirty="0">
                <a:solidFill>
                  <a:srgbClr val="595959"/>
                </a:solidFill>
                <a:latin typeface="Arial" panose="020B0604020202020204" pitchFamily="34" charset="0"/>
                <a:cs typeface="Arial" panose="020B0604020202020204" pitchFamily="34" charset="0"/>
              </a:rPr>
              <a:t>2015</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230; </a:t>
            </a:r>
            <a:r>
              <a:rPr lang="en-GB" sz="900" dirty="0">
                <a:solidFill>
                  <a:srgbClr val="595959"/>
                </a:solidFill>
                <a:latin typeface="Arial" panose="020B0604020202020204" pitchFamily="34" charset="0"/>
                <a:cs typeface="Arial" panose="020B0604020202020204" pitchFamily="34" charset="0"/>
              </a:rPr>
              <a:t>2016</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2017</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217; </a:t>
            </a:r>
            <a:r>
              <a:rPr lang="en-GB" sz="900" dirty="0">
                <a:solidFill>
                  <a:srgbClr val="595959"/>
                </a:solidFill>
                <a:latin typeface="Arial" panose="020B0604020202020204" pitchFamily="34" charset="0"/>
                <a:cs typeface="Arial" panose="020B0604020202020204" pitchFamily="34" charset="0"/>
              </a:rPr>
              <a:t>2018</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 ; </a:t>
            </a:r>
            <a:r>
              <a:rPr lang="en-GB" sz="900" dirty="0">
                <a:solidFill>
                  <a:srgbClr val="595959"/>
                </a:solidFill>
                <a:latin typeface="Arial" panose="020B0604020202020204" pitchFamily="34" charset="0"/>
                <a:cs typeface="Arial" panose="020B0604020202020204" pitchFamily="34" charset="0"/>
              </a:rPr>
              <a:t>2019</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225; </a:t>
            </a:r>
            <a:r>
              <a:rPr lang="en-GB" sz="900" dirty="0">
                <a:solidFill>
                  <a:srgbClr val="595959"/>
                </a:solidFill>
                <a:latin typeface="Arial" panose="020B0604020202020204" pitchFamily="34" charset="0"/>
                <a:cs typeface="Arial" panose="020B0604020202020204" pitchFamily="34" charset="0"/>
              </a:rPr>
              <a:t>2020</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341;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a:t>
            </a:r>
            <a:r>
              <a:rPr lang="en-GB" sz="900" smtClean="0">
                <a:solidFill>
                  <a:srgbClr val="595959"/>
                </a:solidFill>
                <a:latin typeface="Arial" panose="020B0604020202020204" pitchFamily="34" charset="0"/>
                <a:cs typeface="Arial" panose="020B0604020202020204" pitchFamily="34" charset="0"/>
              </a:rPr>
              <a:t>347</a:t>
            </a:r>
            <a:endParaRPr lang="en-US" sz="900" dirty="0">
              <a:solidFill>
                <a:srgbClr val="595959"/>
              </a:solidFill>
              <a:latin typeface="Arial" panose="020B0604020202020204" pitchFamily="34" charset="0"/>
              <a:cs typeface="Arial" panose="020B0604020202020204" pitchFamily="34" charset="0"/>
            </a:endParaRPr>
          </a:p>
        </p:txBody>
      </p:sp>
      <p:graphicFrame>
        <p:nvGraphicFramePr>
          <p:cNvPr id="12" name="Q36_sig" descr="Significant changes 2021 vs 2020&#10;Significant changes 2021 vs 2019">
            <a:extLst>
              <a:ext uri="{FF2B5EF4-FFF2-40B4-BE49-F238E27FC236}">
                <a16:creationId xmlns:a16="http://schemas.microsoft.com/office/drawing/2014/main" xmlns="" id="{0230D769-9047-448D-B73E-420DADC332B9}"/>
              </a:ext>
            </a:extLst>
          </p:cNvPr>
          <p:cNvGraphicFramePr>
            <a:graphicFrameLocks noGrp="1"/>
          </p:cNvGraphicFramePr>
          <p:nvPr>
            <p:extLst>
              <p:ext uri="{D42A27DB-BD31-4B8C-83A1-F6EECF244321}">
                <p14:modId xmlns:p14="http://schemas.microsoft.com/office/powerpoint/2010/main" val="2063420101"/>
              </p:ext>
            </p:extLst>
          </p:nvPr>
        </p:nvGraphicFramePr>
        <p:xfrm>
          <a:off x="1160647" y="5285365"/>
          <a:ext cx="2870200" cy="349250"/>
        </p:xfrm>
        <a:graphic>
          <a:graphicData uri="http://schemas.openxmlformats.org/drawingml/2006/table">
            <a:tbl>
              <a:tblPr/>
              <a:tblGrid>
                <a:gridCol w="2095500">
                  <a:extLst>
                    <a:ext uri="{9D8B030D-6E8A-4147-A177-3AD203B41FA5}">
                      <a16:colId xmlns:a16="http://schemas.microsoft.com/office/drawing/2014/main" xmlns="" val="3160305783"/>
                    </a:ext>
                  </a:extLst>
                </a:gridCol>
                <a:gridCol w="774700">
                  <a:extLst>
                    <a:ext uri="{9D8B030D-6E8A-4147-A177-3AD203B41FA5}">
                      <a16:colId xmlns:a16="http://schemas.microsoft.com/office/drawing/2014/main" xmlns="" val="2995703463"/>
                    </a:ext>
                  </a:extLst>
                </a:gridCol>
              </a:tblGrid>
              <a:tr h="18415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2020</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3338904345"/>
                  </a:ext>
                </a:extLst>
              </a:tr>
              <a:tr h="165100">
                <a:tc>
                  <a:txBody>
                    <a:bodyPr/>
                    <a:lstStyle/>
                    <a:p>
                      <a:pPr algn="ctr" rtl="0" fontAlgn="b"/>
                      <a:r>
                        <a:rPr lang="fr-FR" sz="1000" b="1" i="0" u="none" strike="noStrike" dirty="0">
                          <a:solidFill>
                            <a:srgbClr val="000000"/>
                          </a:solidFill>
                          <a:effectLst/>
                          <a:latin typeface="Arial" panose="020B0604020202020204" pitchFamily="34" charset="0"/>
                          <a:cs typeface="Arial" panose="020B0604020202020204" pitchFamily="34" charset="0"/>
                        </a:rPr>
                        <a:t>Significant change 2021 vs 2019</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smtClean="0">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xmlns="" val="1707891228"/>
                  </a:ext>
                </a:extLst>
              </a:tr>
            </a:tbl>
          </a:graphicData>
        </a:graphic>
      </p:graphicFrame>
    </p:spTree>
    <p:extLst>
      <p:ext uri="{BB962C8B-B14F-4D97-AF65-F5344CB8AC3E}">
        <p14:creationId xmlns:p14="http://schemas.microsoft.com/office/powerpoint/2010/main" val="400423118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a:extLst>
              <a:ext uri="{FF2B5EF4-FFF2-40B4-BE49-F238E27FC236}">
                <a16:creationId xmlns:a16="http://schemas.microsoft.com/office/drawing/2014/main" xmlns="" id="{DC588BF7-52C9-4FF7-9C7F-26C2F2D4117E}"/>
              </a:ext>
            </a:extLst>
          </p:cNvPr>
          <p:cNvSpPr txBox="1">
            <a:spLocks noGrp="1"/>
          </p:cNvSpPr>
          <p:nvPr>
            <p:ph type="title" idx="4294967295"/>
          </p:nvPr>
        </p:nvSpPr>
        <p:spPr>
          <a:xfrm>
            <a:off x="589415" y="2182505"/>
            <a:ext cx="10270873" cy="55399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Appendix</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
        <p:nvSpPr>
          <p:cNvPr id="9" name="Slide Number Placeholder 1">
            <a:extLst>
              <a:ext uri="{FF2B5EF4-FFF2-40B4-BE49-F238E27FC236}">
                <a16:creationId xmlns:a16="http://schemas.microsoft.com/office/drawing/2014/main" xmlns="" id="{9A4DC864-3B0E-4140-8120-6EE1B5F9346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53</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868477418"/>
              </p:ext>
            </p:extLst>
          </p:nvPr>
        </p:nvGraphicFramePr>
        <p:xfrm>
          <a:off x="330201" y="1888206"/>
          <a:ext cx="11507466" cy="972000"/>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3630907499"/>
                    </a:ext>
                  </a:extLst>
                </a:gridCol>
              </a:tblGrid>
              <a:tr h="451579">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412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xmlns="" val="1976178812"/>
                  </a:ext>
                </a:extLst>
              </a:tr>
              <a:tr h="30629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3535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3335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better than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385003347"/>
              </p:ext>
            </p:extLst>
          </p:nvPr>
        </p:nvGraphicFramePr>
        <p:xfrm>
          <a:off x="325989" y="1888206"/>
          <a:ext cx="11507466" cy="977135"/>
        </p:xfrm>
        <a:graphic>
          <a:graphicData uri="http://schemas.openxmlformats.org/drawingml/2006/table">
            <a:tbl>
              <a:tblPr firstRow="1" bandRow="1">
                <a:tableStyleId>{5C22544A-7EE6-4342-B048-85BDC9FD1C3A}</a:tableStyleId>
              </a:tblPr>
              <a:tblGrid>
                <a:gridCol w="11507466">
                  <a:extLst>
                    <a:ext uri="{9D8B030D-6E8A-4147-A177-3AD203B41FA5}">
                      <a16:colId xmlns:a16="http://schemas.microsoft.com/office/drawing/2014/main" xmlns="" val="2759254270"/>
                    </a:ext>
                  </a:extLst>
                </a:gridCol>
              </a:tblGrid>
              <a:tr h="45000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2113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028616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better</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somewhat </a:t>
            </a:r>
            <a:r>
              <a:rPr lang="en-GB" sz="1400" dirty="0">
                <a:latin typeface="Arial" panose="020B0604020202020204" pitchFamily="34" charset="0"/>
                <a:cs typeface="Arial" panose="020B0604020202020204" pitchFamily="34" charset="0"/>
              </a:rPr>
              <a:t>better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better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333776032"/>
              </p:ext>
            </p:extLst>
          </p:nvPr>
        </p:nvGraphicFramePr>
        <p:xfrm>
          <a:off x="374217" y="2047836"/>
          <a:ext cx="11463449" cy="826800"/>
        </p:xfrm>
        <a:graphic>
          <a:graphicData uri="http://schemas.openxmlformats.org/drawingml/2006/table">
            <a:tbl>
              <a:tblPr firstRow="1" bandRow="1">
                <a:tableStyleId>{5C22544A-7EE6-4342-B048-85BDC9FD1C3A}</a:tableStyleId>
              </a:tblPr>
              <a:tblGrid>
                <a:gridCol w="11463449">
                  <a:extLst>
                    <a:ext uri="{9D8B030D-6E8A-4147-A177-3AD203B41FA5}">
                      <a16:colId xmlns:a16="http://schemas.microsoft.com/office/drawing/2014/main" xmlns="" val="1831112609"/>
                    </a:ext>
                  </a:extLst>
                </a:gridCol>
              </a:tblGrid>
              <a:tr h="2621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6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Q3. In the last 12 months, do you feel you have seen NHS mental health services often enough for your needs?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Q8. Did the person or people you saw understand how your mental health needs affect other areas of your life? (This includes contact in person, via video call and telephone).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smtClean="0">
                          <a:solidFill>
                            <a:schemeClr val="tx1"/>
                          </a:solidFill>
                          <a:latin typeface="Arial" panose="020B0604020202020204" pitchFamily="34" charset="0"/>
                          <a:cs typeface="Arial" panose="020B0604020202020204" pitchFamily="34" charset="0"/>
                        </a:rPr>
                        <a:t>Q10. Have you been told who is in charge of organising your care and services? (This person can be anyone providing your care, and may be called a “care coordinator” or “lead professional”).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2529819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somewhat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68520"/>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somewhat 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somewhat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069125199"/>
              </p:ext>
            </p:extLst>
          </p:nvPr>
        </p:nvGraphicFramePr>
        <p:xfrm>
          <a:off x="374217" y="2047836"/>
          <a:ext cx="11402519" cy="883331"/>
        </p:xfrm>
        <a:graphic>
          <a:graphicData uri="http://schemas.openxmlformats.org/drawingml/2006/table">
            <a:tbl>
              <a:tblPr firstRow="1" bandRow="1">
                <a:tableStyleId>{5C22544A-7EE6-4342-B048-85BDC9FD1C3A}</a:tableStyleId>
              </a:tblPr>
              <a:tblGrid>
                <a:gridCol w="11402519">
                  <a:extLst>
                    <a:ext uri="{9D8B030D-6E8A-4147-A177-3AD203B41FA5}">
                      <a16:colId xmlns:a16="http://schemas.microsoft.com/office/drawing/2014/main" xmlns="" val="2759254270"/>
                    </a:ext>
                  </a:extLst>
                </a:gridCol>
              </a:tblGrid>
              <a:tr h="363971">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191596">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51755754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a:t>
            </a:r>
            <a:r>
              <a:rPr lang="en-GB" sz="1400" dirty="0">
                <a:latin typeface="Arial" panose="020B0604020202020204" pitchFamily="34" charset="0"/>
                <a:cs typeface="Arial" panose="020B0604020202020204" pitchFamily="34" charset="0"/>
              </a:rPr>
              <a:t>worse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1315785448"/>
              </p:ext>
            </p:extLst>
          </p:nvPr>
        </p:nvGraphicFramePr>
        <p:xfrm>
          <a:off x="419969" y="2012276"/>
          <a:ext cx="11417697" cy="832974"/>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3952846039"/>
                    </a:ext>
                  </a:extLst>
                </a:gridCol>
              </a:tblGrid>
              <a:tr h="313614">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1240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6444065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fontScale="90000"/>
          </a:bodyPr>
          <a:lstStyle/>
          <a:p>
            <a:r>
              <a:rPr lang="en-GB" dirty="0"/>
              <a:t>Comparison to other trusts: where your trust has performed much worse</a:t>
            </a:r>
          </a:p>
        </p:txBody>
      </p:sp>
      <p:sp>
        <p:nvSpPr>
          <p:cNvPr id="22" name="TextBox 21">
            <a:extLst>
              <a:ext uri="{FF2B5EF4-FFF2-40B4-BE49-F238E27FC236}">
                <a16:creationId xmlns:a16="http://schemas.microsoft.com/office/drawing/2014/main" xmlns="" id="{77A92C41-000D-4853-BBDA-6DFD0924EB4F}"/>
              </a:ext>
              <a:ext uri="{C183D7F6-B498-43B3-948B-1728B52AA6E4}">
                <adec:decorative xmlns:adec="http://schemas.microsoft.com/office/drawing/2017/decorative" xmlns="" val="0"/>
              </a:ext>
            </a:extLst>
          </p:cNvPr>
          <p:cNvSpPr txBox="1"/>
          <p:nvPr/>
        </p:nvSpPr>
        <p:spPr>
          <a:xfrm>
            <a:off x="419970" y="1221158"/>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much </a:t>
            </a:r>
            <a:r>
              <a:rPr lang="en-GB" sz="1400" dirty="0">
                <a:latin typeface="Arial" panose="020B0604020202020204" pitchFamily="34" charset="0"/>
                <a:cs typeface="Arial" panose="020B0604020202020204" pitchFamily="34" charset="0"/>
              </a:rPr>
              <a:t>worse when compared with all other trusts are listed below. </a:t>
            </a:r>
          </a:p>
          <a:p>
            <a:pPr>
              <a:defRPr/>
            </a:pPr>
            <a:r>
              <a:rPr lang="en-GB" sz="1400" dirty="0">
                <a:latin typeface="Arial" panose="020B0604020202020204" pitchFamily="34" charset="0"/>
                <a:cs typeface="Arial" panose="020B0604020202020204" pitchFamily="34" charset="0"/>
              </a:rPr>
              <a:t>The questions where your trust has performed about the same compared with all other trusts have not been listed.</a:t>
            </a:r>
          </a:p>
        </p:txBody>
      </p:sp>
      <p:graphicFrame>
        <p:nvGraphicFramePr>
          <p:cNvPr id="6" name="table" descr="This table shows the questions in which your Trust has performed much worse than expected when compared with all other trusts. ">
            <a:extLst>
              <a:ext uri="{FF2B5EF4-FFF2-40B4-BE49-F238E27FC236}">
                <a16:creationId xmlns:a16="http://schemas.microsoft.com/office/drawing/2014/main" xmlns="" id="{0989481D-23A8-43F7-BBAE-03987ADF0505}"/>
              </a:ext>
            </a:extLst>
          </p:cNvPr>
          <p:cNvGraphicFramePr>
            <a:graphicFrameLocks noGrp="1"/>
          </p:cNvGraphicFramePr>
          <p:nvPr>
            <p:extLst>
              <p:ext uri="{D42A27DB-BD31-4B8C-83A1-F6EECF244321}">
                <p14:modId xmlns:p14="http://schemas.microsoft.com/office/powerpoint/2010/main" val="2103880334"/>
              </p:ext>
            </p:extLst>
          </p:nvPr>
        </p:nvGraphicFramePr>
        <p:xfrm>
          <a:off x="419969" y="2012276"/>
          <a:ext cx="11417697" cy="82416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xmlns="" val="1317749921"/>
                    </a:ext>
                  </a:extLst>
                </a:gridCol>
              </a:tblGrid>
              <a:tr h="293684">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xmlns="" val="2248537207"/>
                  </a:ext>
                </a:extLst>
              </a:tr>
              <a:tr h="20557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xmlns="" val="1976178812"/>
                  </a:ext>
                </a:extLst>
              </a:tr>
              <a:tr h="306000">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2585217590"/>
                  </a:ext>
                </a:extLst>
              </a:tr>
            </a:tbl>
          </a:graphicData>
        </a:graphic>
      </p:graphicFrame>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0029298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6422587C-032E-4911-BD87-7E6A95D6B6D9}"/>
              </a:ext>
            </a:extLst>
          </p:cNvPr>
          <p:cNvSpPr>
            <a:spLocks noGrp="1"/>
          </p:cNvSpPr>
          <p:nvPr>
            <p:ph type="title"/>
          </p:nvPr>
        </p:nvSpPr>
        <p:spPr/>
        <p:txBody>
          <a:bodyPr>
            <a:normAutofit/>
          </a:bodyPr>
          <a:lstStyle/>
          <a:p>
            <a:r>
              <a:rPr lang="en-GB" dirty="0"/>
              <a:t>Using the survey results</a:t>
            </a:r>
          </a:p>
        </p:txBody>
      </p:sp>
      <p:sp>
        <p:nvSpPr>
          <p:cNvPr id="14" name="TextBox 13">
            <a:extLst>
              <a:ext uri="{FF2B5EF4-FFF2-40B4-BE49-F238E27FC236}">
                <a16:creationId xmlns:a16="http://schemas.microsoft.com/office/drawing/2014/main" xmlns="" id="{0F4AE1C8-8D93-48B5-BADE-2E19C3A340E4}"/>
              </a:ext>
            </a:extLst>
          </p:cNvPr>
          <p:cNvSpPr txBox="1"/>
          <p:nvPr/>
        </p:nvSpPr>
        <p:spPr>
          <a:xfrm>
            <a:off x="494818" y="1268520"/>
            <a:ext cx="11268000" cy="4896000"/>
          </a:xfrm>
          <a:prstGeom prst="rect">
            <a:avLst/>
          </a:prstGeom>
          <a:noFill/>
        </p:spPr>
        <p:txBody>
          <a:bodyPr wrap="square" numCol="3" spcCol="180000" rtlCol="0">
            <a:noAutofit/>
          </a:bodyPr>
          <a:lstStyle/>
          <a:p>
            <a:pPr>
              <a:spcBef>
                <a:spcPts val="600"/>
              </a:spcBef>
              <a:spcAft>
                <a:spcPts val="600"/>
              </a:spcAft>
            </a:pPr>
            <a:r>
              <a:rPr lang="en-GB" sz="1200" b="1" dirty="0">
                <a:latin typeface="Arial" panose="020B0604020202020204" pitchFamily="34" charset="0"/>
                <a:cs typeface="Arial" panose="020B0604020202020204" pitchFamily="34" charset="0"/>
              </a:rPr>
              <a:t>Navigating this report</a:t>
            </a:r>
          </a:p>
          <a:p>
            <a:pPr>
              <a:spcBef>
                <a:spcPts val="600"/>
              </a:spcBef>
              <a:spcAft>
                <a:spcPts val="600"/>
              </a:spcAft>
            </a:pPr>
            <a:r>
              <a:rPr lang="en-GB" sz="1200" dirty="0">
                <a:latin typeface="Arial" panose="020B0604020202020204" pitchFamily="34" charset="0"/>
                <a:cs typeface="Arial" panose="020B0604020202020204" pitchFamily="34" charset="0"/>
              </a:rPr>
              <a:t>This report is split into five sections:</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Background and methodology </a:t>
            </a:r>
            <a:r>
              <a:rPr lang="en-GB" sz="1200" dirty="0">
                <a:latin typeface="Arial" panose="020B0604020202020204" pitchFamily="34" charset="0"/>
                <a:cs typeface="Arial" panose="020B0604020202020204" pitchFamily="34" charset="0"/>
              </a:rPr>
              <a:t>– provides information about the survey programme, how the survey is run, and how to interpret the data.</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Headline results </a:t>
            </a:r>
            <a:r>
              <a:rPr lang="en-GB" sz="1200" dirty="0">
                <a:latin typeface="Arial" panose="020B0604020202020204" pitchFamily="34" charset="0"/>
                <a:cs typeface="Arial" panose="020B0604020202020204" pitchFamily="34" charset="0"/>
              </a:rPr>
              <a:t>– includes key trust-level findings relating to the service users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Benchmarking</a:t>
            </a:r>
            <a:r>
              <a:rPr lang="en-GB" sz="1200" dirty="0">
                <a:latin typeface="Arial" panose="020B0604020202020204" pitchFamily="34" charset="0"/>
                <a:cs typeface="Arial" panose="020B0604020202020204" pitchFamily="34" charset="0"/>
              </a:rPr>
              <a:t> –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a:t>
            </a:r>
          </a:p>
          <a:p>
            <a:pPr marL="171450" indent="-171450">
              <a:spcBef>
                <a:spcPts val="600"/>
              </a:spcBef>
              <a:spcAft>
                <a:spcPts val="600"/>
              </a:spcAft>
              <a:buFont typeface="Arial" panose="020B0604020202020204" pitchFamily="34" charset="0"/>
              <a:buChar char="•"/>
            </a:pP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Change over time </a:t>
            </a:r>
            <a:r>
              <a:rPr lang="en-GB" sz="1200" dirty="0">
                <a:latin typeface="Arial" panose="020B0604020202020204" pitchFamily="34" charset="0"/>
                <a:cs typeface="Arial" panose="020B0604020202020204" pitchFamily="34" charset="0"/>
              </a:rPr>
              <a:t>– displays your trust score for each survey year. Where available, trend data will be shown from 2014 to 2021. Questions are displayed in a line chart with the trust mean plotted alongside the national average. Statistical significance testing is also shown between survey years (2021 vs 2020 and 2021 vs 2019). This section highlights areas your trust has improved on or declined in over time.</a:t>
            </a:r>
          </a:p>
          <a:p>
            <a:pPr marL="171450" indent="-171450">
              <a:spcBef>
                <a:spcPts val="600"/>
              </a:spcBef>
              <a:spcAft>
                <a:spcPts val="600"/>
              </a:spcAft>
              <a:buFont typeface="Arial" panose="020B0604020202020204" pitchFamily="34" charset="0"/>
              <a:buChar char="•"/>
            </a:pPr>
            <a:r>
              <a:rPr lang="en-GB" sz="1200" b="1" dirty="0">
                <a:latin typeface="Arial" panose="020B0604020202020204" pitchFamily="34" charset="0"/>
                <a:cs typeface="Arial" panose="020B0604020202020204" pitchFamily="34" charset="0"/>
              </a:rPr>
              <a:t>Appendix </a:t>
            </a:r>
            <a:r>
              <a:rPr lang="en-GB" sz="1200" dirty="0">
                <a:latin typeface="Arial" panose="020B0604020202020204" pitchFamily="34" charset="0"/>
                <a:cs typeface="Arial" panose="020B0604020202020204" pitchFamily="34" charset="0"/>
              </a:rPr>
              <a:t>– includes additional data for your trust; further information on the survey methodology; and interpretation of graphs in this report.</a:t>
            </a:r>
          </a:p>
          <a:p>
            <a:pPr>
              <a:spcBef>
                <a:spcPts val="600"/>
              </a:spcBef>
              <a:spcAft>
                <a:spcPts val="600"/>
              </a:spcAft>
            </a:pPr>
            <a:r>
              <a:rPr lang="en-GB" sz="1200" b="1" dirty="0">
                <a:latin typeface="Arial" panose="020B0604020202020204" pitchFamily="34" charset="0"/>
                <a:cs typeface="Arial" panose="020B0604020202020204" pitchFamily="34" charset="0"/>
              </a:rPr>
              <a:t>How to interpret the graphs in this report</a:t>
            </a: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There are several types of graphs in this report which show how the score for your trust compares to the scores achieved by all trusts that took part in the survey. Additionally, line charts show your trust’s trend data over time.</a:t>
            </a:r>
          </a:p>
          <a:p>
            <a:pPr>
              <a:spcBef>
                <a:spcPts val="600"/>
              </a:spcBef>
              <a:spcAft>
                <a:spcPts val="600"/>
              </a:spcAft>
            </a:pPr>
            <a:r>
              <a:rPr lang="en-GB" sz="1200" dirty="0">
                <a:latin typeface="Arial" panose="020B0604020202020204" pitchFamily="34" charset="0"/>
                <a:cs typeface="Arial" panose="020B0604020202020204" pitchFamily="34" charset="0"/>
              </a:rPr>
              <a:t>The two chart types used in the section ‘Benchmarking’ use the ‘expected range’ technique to show results. For information on how to interpret these graphs, please refer to the </a:t>
            </a:r>
            <a:r>
              <a:rPr lang="en-GB" sz="1200" dirty="0">
                <a:latin typeface="Arial" panose="020B0604020202020204" pitchFamily="34" charset="0"/>
                <a:cs typeface="Arial" panose="020B0604020202020204" pitchFamily="34" charset="0"/>
                <a:hlinkClick r:id="rId3" action="ppaction://hlinksldjump"/>
              </a:rPr>
              <a:t>Appendix</a:t>
            </a:r>
            <a:r>
              <a:rPr lang="en-GB" sz="1200" dirty="0">
                <a:latin typeface="Arial" panose="020B0604020202020204" pitchFamily="34" charset="0"/>
                <a:cs typeface="Arial" panose="020B0604020202020204" pitchFamily="34" charset="0"/>
              </a:rPr>
              <a:t>.</a:t>
            </a: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endParaRPr lang="en-GB" sz="1200" b="1" dirty="0">
              <a:latin typeface="Arial" panose="020B0604020202020204" pitchFamily="34" charset="0"/>
              <a:cs typeface="Arial" panose="020B0604020202020204" pitchFamily="34" charset="0"/>
            </a:endParaRPr>
          </a:p>
          <a:p>
            <a:pPr>
              <a:spcBef>
                <a:spcPts val="600"/>
              </a:spcBef>
              <a:spcAft>
                <a:spcPts val="600"/>
              </a:spcAft>
            </a:pPr>
            <a:r>
              <a:rPr lang="en-GB" sz="1200" b="1" dirty="0">
                <a:latin typeface="Arial" panose="020B0604020202020204" pitchFamily="34" charset="0"/>
                <a:cs typeface="Arial" panose="020B0604020202020204" pitchFamily="34" charset="0"/>
              </a:rPr>
              <a:t>Other data sources</a:t>
            </a:r>
          </a:p>
          <a:p>
            <a:pPr>
              <a:spcBef>
                <a:spcPts val="600"/>
              </a:spcBef>
              <a:spcAft>
                <a:spcPts val="600"/>
              </a:spcAft>
            </a:pPr>
            <a:r>
              <a:rPr lang="en-GB" sz="1200" dirty="0">
                <a:latin typeface="Arial" panose="020B0604020202020204" pitchFamily="34" charset="0"/>
                <a:cs typeface="Arial" panose="020B0604020202020204" pitchFamily="34" charset="0"/>
              </a:rPr>
              <a:t>More information is available about the following topics at their respective websites, listed below:</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Full national results; A-Z list to view the results for each trust; technical document: </a:t>
            </a:r>
            <a:r>
              <a:rPr lang="en-GB" sz="1200" dirty="0">
                <a:latin typeface="Arial" panose="020B0604020202020204" pitchFamily="34" charset="0"/>
                <a:cs typeface="Arial" panose="020B0604020202020204" pitchFamily="34" charset="0"/>
                <a:hlinkClick r:id="rId4"/>
              </a:rPr>
              <a:t>http://www.cqc.org.uk/cmhsurvey</a:t>
            </a:r>
            <a:endParaRPr lang="en-GB" sz="1200" dirty="0">
              <a:latin typeface="Arial" panose="020B0604020202020204" pitchFamily="34" charset="0"/>
              <a:cs typeface="Arial" panose="020B0604020202020204" pitchFamily="34" charset="0"/>
            </a:endParaRP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National and trust-level data for all trusts who took part in the Community Mental Health Survey 2021 </a:t>
            </a:r>
            <a:r>
              <a:rPr lang="en-GB" sz="1200" dirty="0">
                <a:latin typeface="Arial" panose="020B0604020202020204" pitchFamily="34" charset="0"/>
                <a:cs typeface="Arial" panose="020B0604020202020204" pitchFamily="34" charset="0"/>
                <a:hlinkClick r:id="rId5"/>
              </a:rPr>
              <a:t>https://nhssurveys.org/surveys/survey/05-community-mental-health/year/2021/</a:t>
            </a:r>
            <a:r>
              <a:rPr lang="en-GB" sz="1200" dirty="0">
                <a:latin typeface="Arial" panose="020B0604020202020204" pitchFamily="34" charset="0"/>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on the NHS Patient Survey Programme, including results from other surveys: </a:t>
            </a:r>
            <a:r>
              <a:rPr lang="en-GB" sz="1200" dirty="0">
                <a:latin typeface="Arial" panose="020B0604020202020204" pitchFamily="34" charset="0"/>
                <a:cs typeface="Arial" panose="020B0604020202020204" pitchFamily="34" charset="0"/>
                <a:hlinkClick r:id="rId6"/>
              </a:rPr>
              <a:t>www.cqc.org.uk/content/surveys</a:t>
            </a:r>
            <a:r>
              <a:rPr lang="en-GB" sz="1200" dirty="0">
                <a:latin typeface="Arial" panose="020B0604020202020204" pitchFamily="34" charset="0"/>
                <a:cs typeface="Arial" panose="020B0604020202020204" pitchFamily="34" charset="0"/>
              </a:rPr>
              <a: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Information about how the CQC monitors hospitals: </a:t>
            </a:r>
            <a:r>
              <a:rPr lang="en-GB" sz="1200" dirty="0">
                <a:latin typeface="Arial" panose="020B0604020202020204" pitchFamily="34" charset="0"/>
                <a:cs typeface="Arial" panose="020B0604020202020204" pitchFamily="34" charset="0"/>
                <a:hlinkClick r:id="rId7"/>
              </a:rPr>
              <a:t>https://www.cqc.org.uk/what-we-do/how-we-use-information/using-data-monitor-services</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166" name="Slide Number Placeholder 1">
            <a:extLst>
              <a:ext uri="{FF2B5EF4-FFF2-40B4-BE49-F238E27FC236}">
                <a16:creationId xmlns:a16="http://schemas.microsoft.com/office/drawing/2014/main" xmlns="" id="{C59877B4-4ED8-44CF-A9EE-D5EB49B2574E}"/>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6493578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xmlns="" id="{3531356D-40DD-480C-BFB8-4BDAB963AEC3}"/>
              </a:ext>
            </a:extLst>
          </p:cNvPr>
          <p:cNvSpPr>
            <a:spLocks noGrp="1"/>
          </p:cNvSpPr>
          <p:nvPr>
            <p:ph type="title" idx="4294967295"/>
          </p:nvPr>
        </p:nvSpPr>
        <p:spPr>
          <a:xfrm>
            <a:off x="270762" y="725638"/>
            <a:ext cx="9341700" cy="483450"/>
          </a:xfrm>
        </p:spPr>
        <p:txBody>
          <a:bodyPr>
            <a:normAutofit/>
          </a:bodyPr>
          <a:lstStyle/>
          <a:p>
            <a:r>
              <a:rPr lang="en-US" sz="2450" b="1" dirty="0">
                <a:solidFill>
                  <a:srgbClr val="005EB8"/>
                </a:solidFill>
                <a:latin typeface="Arial"/>
              </a:rPr>
              <a:t>NHS Community Mental Health Survey</a:t>
            </a:r>
            <a:r>
              <a:rPr lang="en-GB" sz="2450" b="1" dirty="0">
                <a:solidFill>
                  <a:srgbClr val="005EB8"/>
                </a:solidFill>
                <a:latin typeface="Arial"/>
              </a:rPr>
              <a:t> </a:t>
            </a:r>
          </a:p>
        </p:txBody>
      </p:sp>
      <p:sp>
        <p:nvSpPr>
          <p:cNvPr id="11" name="trust_name">
            <a:extLst>
              <a:ext uri="{FF2B5EF4-FFF2-40B4-BE49-F238E27FC236}">
                <a16:creationId xmlns:a16="http://schemas.microsoft.com/office/drawing/2014/main" xmlns="" id="{8971284B-1085-41CD-8B6F-4CB89E7CB02C}"/>
              </a:ext>
            </a:extLst>
          </p:cNvPr>
          <p:cNvSpPr txBox="1">
            <a:spLocks/>
          </p:cNvSpPr>
          <p:nvPr/>
        </p:nvSpPr>
        <p:spPr>
          <a:xfrm>
            <a:off x="340662" y="1196388"/>
            <a:ext cx="9341700"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 </a:t>
            </a:r>
            <a:r>
              <a:rPr kumimoji="0" lang="en-US" sz="2000" b="1" i="0" u="none" strike="noStrike" kern="1200" cap="none" spc="0" normalizeH="0" baseline="0" noProof="0" smtClean="0">
                <a:ln>
                  <a:noFill/>
                </a:ln>
                <a:solidFill>
                  <a:srgbClr val="005EB8"/>
                </a:solidFill>
                <a:effectLst/>
                <a:uLnTx/>
                <a:uFillTx/>
                <a:latin typeface="Arial"/>
                <a:ea typeface="+mj-ea"/>
                <a:cs typeface="+mj-cs"/>
              </a:rPr>
              <a:t>Southern Health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Title 6">
            <a:extLst>
              <a:ext uri="{FF2B5EF4-FFF2-40B4-BE49-F238E27FC236}">
                <a16:creationId xmlns:a16="http://schemas.microsoft.com/office/drawing/2014/main" xmlns="" id="{15364654-6F57-41EB-AA26-0ECBBBF1D9E3}"/>
              </a:ext>
            </a:extLst>
          </p:cNvPr>
          <p:cNvSpPr txBox="1">
            <a:spLocks/>
          </p:cNvSpPr>
          <p:nvPr/>
        </p:nvSpPr>
        <p:spPr>
          <a:xfrm>
            <a:off x="412591" y="1725420"/>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a:t>
            </a:r>
            <a:r>
              <a:rPr lang="en-GB" sz="1800" dirty="0">
                <a:solidFill>
                  <a:prstClr val="black"/>
                </a:solidFill>
                <a:latin typeface="Arial"/>
              </a:rPr>
              <a:t>service user </a:t>
            </a:r>
            <a:r>
              <a:rPr kumimoji="0" lang="en-GB" sz="1800" b="1" i="0" u="none" strike="noStrike" kern="1200" cap="none" spc="0" normalizeH="0" baseline="0" noProof="0" dirty="0">
                <a:ln>
                  <a:noFill/>
                </a:ln>
                <a:solidFill>
                  <a:prstClr val="black"/>
                </a:solidFill>
                <a:effectLst/>
                <a:uLnTx/>
                <a:uFillTx/>
                <a:latin typeface="Arial"/>
                <a:ea typeface="+mj-ea"/>
                <a:cs typeface="+mj-cs"/>
              </a:rPr>
              <a:t>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42" name="best_results" descr="Displays the top five questions for your trust that are highest when compared with the national average. ">
            <a:extLst>
              <a:ext uri="{FF2B5EF4-FFF2-40B4-BE49-F238E27FC236}">
                <a16:creationId xmlns:a16="http://schemas.microsoft.com/office/drawing/2014/main" xmlns="" id="{4E457820-7346-431E-B111-BA46A5930F24}"/>
              </a:ext>
            </a:extLst>
          </p:cNvPr>
          <p:cNvSpPr txBox="1">
            <a:spLocks/>
          </p:cNvSpPr>
          <p:nvPr/>
        </p:nvSpPr>
        <p:spPr>
          <a:xfrm>
            <a:off x="441188" y="2156977"/>
            <a:ext cx="5302770" cy="2940938"/>
          </a:xfrm>
          <a:prstGeom prst="rect">
            <a:avLst/>
          </a:prstGeom>
          <a:ln>
            <a:solidFill>
              <a:srgbClr val="419999"/>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Wingdings" panose="05000000000000000000" pitchFamily="2" charset="2"/>
              <a:buChar char="ü"/>
              <a:defRPr/>
            </a:pPr>
            <a:r>
              <a:rPr kumimoji="0" lang="en-GB" sz="1400" b="1" i="0" u="none" strike="noStrike" kern="1200" cap="none" spc="0" normalizeH="0" baseline="0" noProof="0" smtClean="0">
                <a:ln>
                  <a:noFill/>
                </a:ln>
                <a:solidFill>
                  <a:prstClr val="black"/>
                </a:solidFill>
                <a:effectLst/>
                <a:uLnTx/>
                <a:uFillTx/>
                <a:latin typeface="Arial"/>
                <a:ea typeface="+mj-ea"/>
                <a:cs typeface="+mj-cs"/>
              </a:rPr>
              <a:t>Who organises care</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being told who is in charge of organising their care and services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Seen often enough: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 users being seen by NHS mental health services often enough for their needs</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Mental health needs: </a:t>
            </a:r>
            <a:r>
              <a:rPr lang="en-US" sz="1400" b="0" smtClean="0">
                <a:solidFill>
                  <a:prstClr val="black"/>
                </a:solidFill>
                <a:latin typeface="Arial"/>
              </a:rPr>
              <a:t>staff understanding how service user mental health needs affect other areas of their life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US" sz="1400" smtClean="0">
                <a:solidFill>
                  <a:prstClr val="black"/>
                </a:solidFill>
                <a:latin typeface="Arial"/>
              </a:rPr>
              <a:t>Enough time to discuss treatment</a:t>
            </a:r>
            <a:r>
              <a:rPr lang="en-GB" sz="1400" smtClean="0">
                <a:solidFill>
                  <a:prstClr val="black"/>
                </a:solidFill>
                <a:latin typeface="Arial"/>
              </a:rPr>
              <a:t>: </a:t>
            </a:r>
            <a:r>
              <a:rPr lang="en-US" sz="1400" b="0" smtClean="0">
                <a:solidFill>
                  <a:prstClr val="black"/>
                </a:solidFill>
                <a:latin typeface="Arial"/>
              </a:rPr>
              <a:t>service users being given enough time to discuss their needs and treatment</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400" smtClean="0">
                <a:solidFill>
                  <a:prstClr val="black"/>
                </a:solidFill>
                <a:latin typeface="Arial"/>
              </a:rPr>
              <a:t>Other areas of life:</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service users care agreements taking into account other areas of their life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22" name="Title 6">
            <a:extLst>
              <a:ext uri="{FF2B5EF4-FFF2-40B4-BE49-F238E27FC236}">
                <a16:creationId xmlns:a16="http://schemas.microsoft.com/office/drawing/2014/main" xmlns="" id="{3500BAE9-57CC-4BAF-87C0-D92C0896F54B}"/>
              </a:ext>
            </a:extLst>
          </p:cNvPr>
          <p:cNvSpPr txBox="1">
            <a:spLocks/>
          </p:cNvSpPr>
          <p:nvPr/>
        </p:nvSpPr>
        <p:spPr>
          <a:xfrm>
            <a:off x="6448044" y="1749804"/>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schemeClr val="tx1"/>
                </a:solidFill>
                <a:effectLst/>
                <a:uLnTx/>
                <a:uFillTx/>
                <a:latin typeface="Arial"/>
                <a:ea typeface="+mj-ea"/>
                <a:cs typeface="+mj-cs"/>
              </a:rPr>
              <a:t>Where service</a:t>
            </a:r>
            <a:r>
              <a:rPr kumimoji="0" lang="en-GB" sz="1800" b="1" i="0" u="none" strike="noStrike" kern="1200" cap="none" spc="0" normalizeH="0" noProof="0" dirty="0">
                <a:ln>
                  <a:noFill/>
                </a:ln>
                <a:solidFill>
                  <a:schemeClr val="tx1"/>
                </a:solidFill>
                <a:effectLst/>
                <a:uLnTx/>
                <a:uFillTx/>
                <a:latin typeface="Arial"/>
                <a:ea typeface="+mj-ea"/>
                <a:cs typeface="+mj-cs"/>
              </a:rPr>
              <a:t> user</a:t>
            </a:r>
            <a:r>
              <a:rPr kumimoji="0" lang="en-GB" sz="1800" b="1" i="0" u="none" strike="noStrike" kern="1200" cap="none" spc="0" normalizeH="0" baseline="0" noProof="0" dirty="0">
                <a:ln>
                  <a:noFill/>
                </a:ln>
                <a:solidFill>
                  <a:schemeClr val="tx1"/>
                </a:solidFill>
                <a:effectLst/>
                <a:uLnTx/>
                <a:uFillTx/>
                <a:latin typeface="Arial"/>
                <a:ea typeface="+mj-ea"/>
                <a:cs typeface="+mj-cs"/>
              </a:rPr>
              <a:t> experience </a:t>
            </a:r>
            <a:r>
              <a:rPr kumimoji="0" lang="en-GB" sz="1800" b="1" i="0" u="none" strike="noStrike" kern="1200" cap="none" spc="0" normalizeH="0" baseline="0" noProof="0" dirty="0">
                <a:ln>
                  <a:noFill/>
                </a:ln>
                <a:solidFill>
                  <a:schemeClr val="accent2"/>
                </a:solidFill>
                <a:effectLst/>
                <a:uLnTx/>
                <a:uFillTx/>
                <a:latin typeface="Arial"/>
                <a:ea typeface="+mj-ea"/>
                <a:cs typeface="+mj-cs"/>
              </a:rPr>
              <a:t>could improve</a:t>
            </a:r>
          </a:p>
        </p:txBody>
      </p:sp>
      <p:sp>
        <p:nvSpPr>
          <p:cNvPr id="93" name="worst_results" descr="Displays the bottom five questions for your trust that are highest when compared with the national average. ">
            <a:extLst>
              <a:ext uri="{FF2B5EF4-FFF2-40B4-BE49-F238E27FC236}">
                <a16:creationId xmlns:a16="http://schemas.microsoft.com/office/drawing/2014/main" xmlns="" id="{D3C0C139-D96C-47B8-B937-B920D71A4C0E}"/>
              </a:ext>
            </a:extLst>
          </p:cNvPr>
          <p:cNvSpPr txBox="1">
            <a:spLocks/>
          </p:cNvSpPr>
          <p:nvPr/>
        </p:nvSpPr>
        <p:spPr>
          <a:xfrm>
            <a:off x="6448044" y="2156977"/>
            <a:ext cx="5302770" cy="2940938"/>
          </a:xfrm>
          <a:prstGeom prst="rect">
            <a:avLst/>
          </a:prstGeom>
          <a:ln>
            <a:solidFill>
              <a:schemeClr val="accent2"/>
            </a:solidFill>
          </a:ln>
        </p:spPr>
        <p:txBody>
          <a:bodyPr vert="horz" wrap="square" lIns="72000" tIns="72000" rIns="72000" bIns="72000" rtlCol="0" anchor="t" anchorCtr="0">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Views on quality of care</a:t>
            </a:r>
            <a:r>
              <a:rPr kumimoji="0" lang="en-GB" sz="1400" i="0" u="none" strike="noStrike" kern="1200" cap="none" spc="0" normalizeH="0" baseline="0" noProof="0" smtClean="0">
                <a:ln>
                  <a:noFill/>
                </a:ln>
                <a:solidFill>
                  <a:prstClr val="black"/>
                </a:solidFill>
                <a:effectLst/>
                <a:uLnTx/>
                <a:uFillTx/>
                <a:latin typeface="Arial"/>
                <a:ea typeface="+mj-ea"/>
                <a:cs typeface="+mj-cs"/>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prstClr val="black"/>
                </a:solidFill>
                <a:latin typeface="Arial"/>
              </a:rPr>
              <a:t>NHS mental health services asking service users for their views on the quality of their care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Crisis care help: </a:t>
            </a:r>
            <a:r>
              <a:rPr kumimoji="0" lang="en-US" sz="1400" b="0" i="0" u="none" strike="noStrike" kern="1200" cap="none" spc="0" normalizeH="0" baseline="0" noProof="0" smtClean="0">
                <a:ln>
                  <a:noFill/>
                </a:ln>
                <a:solidFill>
                  <a:prstClr val="black"/>
                </a:solidFill>
                <a:effectLst/>
                <a:uLnTx/>
                <a:uFillTx/>
                <a:latin typeface="Arial"/>
                <a:ea typeface="+mj-ea"/>
                <a:cs typeface="+mj-cs"/>
              </a:rPr>
              <a:t>services users getting the help needed when they last contacted the crisis team</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NHS Talking Therapies: </a:t>
            </a:r>
            <a:r>
              <a:rPr lang="en-US" sz="1400" b="0" noProof="0" smtClean="0">
                <a:solidFill>
                  <a:prstClr val="black"/>
                </a:solidFill>
                <a:latin typeface="Arial"/>
              </a:rPr>
              <a:t>service users being involved in deciding what NHS talking therapies to use</a:t>
            </a:r>
            <a:endParaRPr kumimoji="0" lang="en-GB" sz="140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400" smtClean="0">
                <a:solidFill>
                  <a:prstClr val="black"/>
                </a:solidFill>
                <a:latin typeface="Arial"/>
              </a:rPr>
              <a:t>Crisis care contact: </a:t>
            </a:r>
            <a:r>
              <a:rPr lang="en-US" sz="1400" b="0" smtClean="0">
                <a:solidFill>
                  <a:prstClr val="black"/>
                </a:solidFill>
                <a:latin typeface="Arial"/>
              </a:rPr>
              <a:t>service users knowing who to contact out of hours in the NHS if they have a crisis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US" sz="1400" smtClean="0">
                <a:solidFill>
                  <a:prstClr val="black"/>
                </a:solidFill>
                <a:latin typeface="Arial"/>
              </a:rPr>
              <a:t>Support with physical health needs</a:t>
            </a:r>
            <a:r>
              <a:rPr lang="en-GB" sz="1400" smtClean="0">
                <a:solidFill>
                  <a:prstClr val="black"/>
                </a:solidFill>
                <a:latin typeface="Arial"/>
              </a:rPr>
              <a:t>:</a:t>
            </a:r>
            <a:r>
              <a:rPr kumimoji="0" lang="en-GB" sz="1400" b="0" i="0" u="none" strike="noStrike" kern="1200" cap="none" spc="0" normalizeH="0" baseline="0" noProof="0" smtClean="0">
                <a:ln>
                  <a:noFill/>
                </a:ln>
                <a:solidFill>
                  <a:prstClr val="black"/>
                </a:solidFill>
                <a:effectLst/>
                <a:uLnTx/>
                <a:uFillTx/>
                <a:latin typeface="Arial"/>
                <a:ea typeface="+mj-ea"/>
                <a:cs typeface="+mj-cs"/>
              </a:rPr>
              <a:t> </a:t>
            </a:r>
            <a:r>
              <a:rPr lang="en-US" sz="1400" b="0" smtClean="0">
                <a:solidFill>
                  <a:schemeClr val="tx1"/>
                </a:solidFill>
                <a:latin typeface="Arial" panose="020B0604020202020204" pitchFamily="34" charset="0"/>
                <a:cs typeface="Arial" panose="020B0604020202020204" pitchFamily="34" charset="0"/>
              </a:rPr>
              <a:t>service users being given support with their physical health needs</a:t>
            </a:r>
            <a:endParaRPr kumimoji="0" lang="en-GB" sz="140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96" name="Rectangle 95">
            <a:extLst>
              <a:ext uri="{FF2B5EF4-FFF2-40B4-BE49-F238E27FC236}">
                <a16:creationId xmlns:a16="http://schemas.microsoft.com/office/drawing/2014/main" xmlns="" id="{7C88008D-3774-4309-AACC-46F832C550A4}"/>
              </a:ext>
            </a:extLst>
          </p:cNvPr>
          <p:cNvSpPr/>
          <p:nvPr/>
        </p:nvSpPr>
        <p:spPr>
          <a:xfrm>
            <a:off x="363823" y="5180840"/>
            <a:ext cx="9491377" cy="646331"/>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These questions are calculated by comparing your trust’s results to the national average. “Where service user experience is best”: These are the five results for your trust that are highest compared with the national average. “Where service user experience could improve”: These are the five results for your trust that are lowest compared with the national average.</a:t>
            </a:r>
          </a:p>
        </p:txBody>
      </p:sp>
      <p:pic>
        <p:nvPicPr>
          <p:cNvPr id="94" name="Picture 93" title="Decorative">
            <a:extLst>
              <a:ext uri="{FF2B5EF4-FFF2-40B4-BE49-F238E27FC236}">
                <a16:creationId xmlns:a16="http://schemas.microsoft.com/office/drawing/2014/main" xmlns="" id="{DA13509B-F2E3-4D89-BF46-CAE9F9DCBA27}"/>
              </a:ext>
              <a:ext uri="{C183D7F6-B498-43B3-948B-1728B52AA6E4}">
                <adec:decorative xmlns:adec="http://schemas.microsoft.com/office/drawing/2017/decorative" xmlns=""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2442" r="25434" b="20698"/>
          <a:stretch/>
        </p:blipFill>
        <p:spPr>
          <a:xfrm>
            <a:off x="9682362" y="4782312"/>
            <a:ext cx="2485403" cy="2075688"/>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xmlns="" id="{7F8BC40C-3798-465B-867E-EEE860FF7D45}"/>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60</a:t>
            </a:fld>
            <a:r>
              <a:rPr lang="en-GB" sz="900" b="1" dirty="0">
                <a:solidFill>
                  <a:schemeClr val="bg1"/>
                </a:solidFill>
                <a:latin typeface="Arial" panose="020B0604020202020204" pitchFamily="34" charset="0"/>
                <a:cs typeface="Arial" panose="020B0604020202020204" pitchFamily="34" charset="0"/>
              </a:rPr>
              <a:t>  </a:t>
            </a:r>
          </a:p>
        </p:txBody>
      </p:sp>
      <p:sp>
        <p:nvSpPr>
          <p:cNvPr id="12" name="extra_text">
            <a:extLst>
              <a:ext uri="{FF2B5EF4-FFF2-40B4-BE49-F238E27FC236}">
                <a16:creationId xmlns:a16="http://schemas.microsoft.com/office/drawing/2014/main" xmlns="" id="{3F526089-829D-4030-9A23-CD53A806EE34}"/>
              </a:ext>
            </a:extLst>
          </p:cNvPr>
          <p:cNvSpPr txBox="1"/>
          <p:nvPr/>
        </p:nvSpPr>
        <p:spPr>
          <a:xfrm>
            <a:off x="363824" y="5910096"/>
            <a:ext cx="9640148"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were receiving care or treatment for a mental health condition and had been </a:t>
            </a:r>
            <a:r>
              <a:rPr lang="en-US" sz="1000" dirty="0">
                <a:solidFill>
                  <a:prstClr val="white"/>
                </a:solidFill>
                <a:latin typeface="Arial" panose="020B0604020202020204" pitchFamily="34" charset="0"/>
                <a:ea typeface="Arial" panose="020B0604020202020204" pitchFamily="34" charset="0"/>
                <a:cs typeface="Arial" panose="020B0604020202020204" pitchFamily="34" charset="0"/>
              </a:rPr>
              <a:t>treated</a:t>
            </a:r>
            <a:r>
              <a:rPr kumimoji="0" lang="en-US"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by the trust between 1 September 2020 and 30 November 2020</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Between February</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and June 2021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1250</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recent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a:t>
            </a:r>
            <a:r>
              <a:rPr lang="en-GB" sz="1000" smtClean="0">
                <a:solidFill>
                  <a:prstClr val="white"/>
                </a:solidFill>
                <a:latin typeface="Arial" panose="020B0604020202020204" pitchFamily="34" charset="0"/>
                <a:ea typeface="Arial" panose="020B0604020202020204" pitchFamily="34" charset="0"/>
                <a:cs typeface="Arial" panose="020B0604020202020204" pitchFamily="34" charset="0"/>
              </a:rPr>
              <a:t>374</a:t>
            </a:r>
            <a:r>
              <a:rPr kumimoji="0" lang="en-GB" sz="1000" b="0" i="0" u="none" strike="noStrike" kern="1200" cap="none" spc="0" normalizeH="0" baseline="0" noProof="0" smtClean="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a:r>
            <a:r>
              <a:rPr lang="en-GB" sz="1000" dirty="0">
                <a:solidFill>
                  <a:prstClr val="white"/>
                </a:solidFill>
                <a:latin typeface="Arial" panose="020B0604020202020204" pitchFamily="34" charset="0"/>
                <a:ea typeface="Arial" panose="020B0604020202020204" pitchFamily="34" charset="0"/>
                <a:cs typeface="Arial" panose="020B0604020202020204" pitchFamily="34" charset="0"/>
              </a:rPr>
              <a:t>service users</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 at this trust. If you have any questions about the survey and our results, please contact [INSERT TRUST CONTACT DETAILS].</a:t>
            </a:r>
          </a:p>
        </p:txBody>
      </p:sp>
    </p:spTree>
    <p:extLst>
      <p:ext uri="{BB962C8B-B14F-4D97-AF65-F5344CB8AC3E}">
        <p14:creationId xmlns:p14="http://schemas.microsoft.com/office/powerpoint/2010/main" val="94663530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44458" y="1194684"/>
            <a:ext cx="5254032" cy="5201424"/>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419999"/>
                </a:solidFill>
                <a:latin typeface="Arial" panose="020B0604020202020204" pitchFamily="34" charset="0"/>
                <a:cs typeface="Arial" panose="020B0604020202020204" pitchFamily="34" charset="0"/>
              </a:rPr>
              <a:t>dark green section </a:t>
            </a:r>
            <a:r>
              <a:rPr lang="en-GB" sz="12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5FBD83"/>
                </a:highlight>
                <a:latin typeface="Arial" panose="020B0604020202020204" pitchFamily="34" charset="0"/>
                <a:cs typeface="Arial" panose="020B0604020202020204" pitchFamily="34" charset="0"/>
              </a:rPr>
              <a:t>mid-green section </a:t>
            </a:r>
            <a:r>
              <a:rPr lang="en-GB" sz="12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A9D18E"/>
                </a:highlight>
                <a:latin typeface="Arial" panose="020B0604020202020204" pitchFamily="34" charset="0"/>
                <a:cs typeface="Arial" panose="020B0604020202020204" pitchFamily="34" charset="0"/>
              </a:rPr>
              <a:t>light green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D9D9D9"/>
                </a:highlight>
                <a:latin typeface="Arial" panose="020B0604020202020204" pitchFamily="34" charset="0"/>
                <a:cs typeface="Arial" panose="020B0604020202020204" pitchFamily="34" charset="0"/>
              </a:rPr>
              <a:t>grey section</a:t>
            </a:r>
            <a:r>
              <a:rPr lang="en-GB" sz="12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FD966"/>
                </a:highlight>
                <a:latin typeface="Arial" panose="020B0604020202020204" pitchFamily="34" charset="0"/>
                <a:cs typeface="Arial" panose="020B0604020202020204" pitchFamily="34" charset="0"/>
              </a:rPr>
              <a:t>yellow section</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highlight>
                  <a:srgbClr val="F1BE48"/>
                </a:highlight>
                <a:latin typeface="Arial" panose="020B0604020202020204" pitchFamily="34" charset="0"/>
                <a:cs typeface="Arial" panose="020B0604020202020204" pitchFamily="34" charset="0"/>
              </a:rPr>
              <a:t>light orange</a:t>
            </a:r>
            <a:r>
              <a:rPr lang="en-GB" sz="1200" b="1" dirty="0">
                <a:latin typeface="Arial" panose="020B0604020202020204" pitchFamily="34" charset="0"/>
                <a:cs typeface="Arial" panose="020B0604020202020204" pitchFamily="34" charset="0"/>
              </a:rPr>
              <a:t> </a:t>
            </a:r>
            <a:r>
              <a:rPr lang="en-GB" sz="1200" dirty="0">
                <a:latin typeface="Arial" panose="020B0604020202020204" pitchFamily="34" charset="0"/>
                <a:cs typeface="Arial" panose="020B0604020202020204" pitchFamily="34" charset="0"/>
              </a:rPr>
              <a:t>section of the graph, its result is ‘Worse than expected’.</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If your trust’s score lies in the </a:t>
            </a:r>
            <a:r>
              <a:rPr lang="en-GB" sz="1200" b="1" dirty="0">
                <a:solidFill>
                  <a:srgbClr val="E87722"/>
                </a:solidFill>
                <a:latin typeface="Arial" panose="020B0604020202020204" pitchFamily="34" charset="0"/>
                <a:cs typeface="Arial" panose="020B0604020202020204" pitchFamily="34" charset="0"/>
              </a:rPr>
              <a:t>dark orange </a:t>
            </a:r>
            <a:r>
              <a:rPr lang="en-GB" sz="1200" dirty="0">
                <a:latin typeface="Arial" panose="020B0604020202020204" pitchFamily="34" charset="0"/>
                <a:cs typeface="Arial" panose="020B0604020202020204" pitchFamily="34" charset="0"/>
              </a:rPr>
              <a:t>section of the graph, its result is ‘Much worse than expected’.</a:t>
            </a:r>
          </a:p>
          <a:p>
            <a:pPr>
              <a:spcBef>
                <a:spcPts val="600"/>
              </a:spcBef>
              <a:spcAft>
                <a:spcPts val="600"/>
              </a:spcAft>
            </a:pPr>
            <a:r>
              <a:rPr lang="en-GB" sz="1200" dirty="0">
                <a:latin typeface="Arial" panose="020B0604020202020204" pitchFamily="34" charset="0"/>
                <a:cs typeface="Arial" panose="020B0604020202020204" pitchFamily="34" charset="0"/>
              </a:rPr>
              <a:t>These groupings are based on a rigorous statistical analysis of the data termed the ‘expected range’ technique.</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5954712"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8" name="Rectangle 7" descr="Border box" title="Decorative">
            <a:extLst>
              <a:ext uri="{FF2B5EF4-FFF2-40B4-BE49-F238E27FC236}">
                <a16:creationId xmlns:a16="http://schemas.microsoft.com/office/drawing/2014/main" xmlns="" id="{4261051E-BFBC-4AAA-A693-53326749C158}"/>
              </a:ext>
              <a:ext uri="{C183D7F6-B498-43B3-948B-1728B52AA6E4}">
                <adec:decorative xmlns:adec="http://schemas.microsoft.com/office/drawing/2017/decorative" xmlns="" val="1"/>
              </a:ext>
            </a:extLst>
          </p:cNvPr>
          <p:cNvSpPr/>
          <p:nvPr/>
        </p:nvSpPr>
        <p:spPr>
          <a:xfrm>
            <a:off x="5954712"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5990080" y="1757899"/>
            <a:ext cx="5810245" cy="2323148"/>
          </a:xfrm>
          <a:prstGeom prst="rect">
            <a:avLst/>
          </a:prstGeom>
        </p:spPr>
      </p:pic>
      <p:pic>
        <p:nvPicPr>
          <p:cNvPr id="13" name="Picture 12"/>
          <p:cNvPicPr>
            <a:picLocks noChangeAspect="1"/>
          </p:cNvPicPr>
          <p:nvPr/>
        </p:nvPicPr>
        <p:blipFill rotWithShape="1">
          <a:blip r:embed="rId4"/>
          <a:srcRect r="23509"/>
          <a:stretch/>
        </p:blipFill>
        <p:spPr>
          <a:xfrm>
            <a:off x="5981837" y="4682464"/>
            <a:ext cx="5804122" cy="1681515"/>
          </a:xfrm>
          <a:prstGeom prst="rect">
            <a:avLst/>
          </a:prstGeom>
        </p:spPr>
      </p:pic>
    </p:spTree>
    <p:extLst>
      <p:ext uri="{BB962C8B-B14F-4D97-AF65-F5344CB8AC3E}">
        <p14:creationId xmlns:p14="http://schemas.microsoft.com/office/powerpoint/2010/main" val="60187657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benchmarking in this report (continued)</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6" name="Rectangle 5">
            <a:extLst>
              <a:ext uri="{FF2B5EF4-FFF2-40B4-BE49-F238E27FC236}">
                <a16:creationId xmlns:a16="http://schemas.microsoft.com/office/drawing/2014/main" xmlns="" id="{349E5466-CC81-455D-BF20-84AED778DC5D}"/>
              </a:ext>
            </a:extLst>
          </p:cNvPr>
          <p:cNvSpPr/>
          <p:nvPr/>
        </p:nvSpPr>
        <p:spPr>
          <a:xfrm>
            <a:off x="444458" y="1194684"/>
            <a:ext cx="11327572" cy="2923877"/>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2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200" dirty="0">
                <a:latin typeface="Arial" panose="020B0604020202020204" pitchFamily="34" charset="0"/>
                <a:cs typeface="Arial" panose="020B0604020202020204" pitchFamily="34" charset="0"/>
              </a:rPr>
              <a:t>In some cases, there will be no shades of orange and/or green area in the graph. This happens when the expected range for your trust is so broad that it encompasses either the highest possible score for all trusts (no green section) or the lowest possible score for all trusts (no orange section). This could be because there were few respondents and/or a lot of variation in their answers.</a:t>
            </a:r>
          </a:p>
          <a:p>
            <a:pPr>
              <a:spcBef>
                <a:spcPts val="600"/>
              </a:spcBef>
              <a:spcAft>
                <a:spcPts val="600"/>
              </a:spcAft>
            </a:pPr>
            <a:r>
              <a:rPr lang="en-GB" sz="12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a:t>
            </a:r>
          </a:p>
          <a:p>
            <a:pPr>
              <a:spcBef>
                <a:spcPts val="600"/>
              </a:spcBef>
              <a:spcAft>
                <a:spcPts val="600"/>
              </a:spcAft>
            </a:pPr>
            <a:r>
              <a:rPr lang="en-GB" sz="12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200" dirty="0">
                <a:latin typeface="Arial" panose="020B0604020202020204" pitchFamily="34" charset="0"/>
                <a:cs typeface="Arial" panose="020B0604020202020204" pitchFamily="34" charset="0"/>
                <a:hlinkClick r:id="rId3"/>
              </a:rPr>
              <a:t>NHS Surveys website</a:t>
            </a:r>
            <a:r>
              <a:rPr lang="en-GB" sz="1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782925294"/>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How to interpret change over time in this report</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xmlns="" id="{C8FE1D46-5796-4660-8005-4272491A52FC}"/>
              </a:ext>
            </a:extLst>
          </p:cNvPr>
          <p:cNvSpPr/>
          <p:nvPr/>
        </p:nvSpPr>
        <p:spPr>
          <a:xfrm>
            <a:off x="419970" y="1268520"/>
            <a:ext cx="5254032" cy="3908762"/>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Community Mental Health survey iteration. Where available, trend data from 2014 to 2021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community mental health trusts in England (green line). This enables you to see how your trust compares to the national average. If there is data missing for a survey year, this 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(2021) and the two previous years (2020 and 2019). Z-tests set to 95% significance were used to compare data between the two years (2021 vs 2020 and 2021 vs 2019). A statistically significant difference means it is unlikely we would have obtained this result if there was no real difference. </a:t>
            </a:r>
          </a:p>
        </p:txBody>
      </p:sp>
      <p:sp>
        <p:nvSpPr>
          <p:cNvPr id="7" name="Rectangle 6" descr="Border box" title="Decorative">
            <a:extLst>
              <a:ext uri="{FF2B5EF4-FFF2-40B4-BE49-F238E27FC236}">
                <a16:creationId xmlns:a16="http://schemas.microsoft.com/office/drawing/2014/main" xmlns="" id="{DFF76E51-61B7-45ED-AB4F-BB4E7BC8A38C}"/>
              </a:ext>
              <a:ext uri="{C183D7F6-B498-43B3-948B-1728B52AA6E4}">
                <adec:decorative xmlns:adec="http://schemas.microsoft.com/office/drawing/2017/decorative" xmlns=""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5" name="Picture 4"/>
          <p:cNvPicPr>
            <a:picLocks noChangeAspect="1"/>
          </p:cNvPicPr>
          <p:nvPr/>
        </p:nvPicPr>
        <p:blipFill>
          <a:blip r:embed="rId3"/>
          <a:stretch>
            <a:fillRect/>
          </a:stretch>
        </p:blipFill>
        <p:spPr>
          <a:xfrm>
            <a:off x="6855541" y="1425552"/>
            <a:ext cx="4411832" cy="4014558"/>
          </a:xfrm>
          <a:prstGeom prst="rect">
            <a:avLst/>
          </a:prstGeom>
        </p:spPr>
      </p:pic>
    </p:spTree>
    <p:extLst>
      <p:ext uri="{BB962C8B-B14F-4D97-AF65-F5344CB8AC3E}">
        <p14:creationId xmlns:p14="http://schemas.microsoft.com/office/powerpoint/2010/main" val="1771320246"/>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7A33BF3-5B90-4918-96E8-47C8DABB4802}"/>
              </a:ext>
            </a:extLst>
          </p:cNvPr>
          <p:cNvSpPr>
            <a:spLocks noGrp="1"/>
          </p:cNvSpPr>
          <p:nvPr>
            <p:ph type="title"/>
          </p:nvPr>
        </p:nvSpPr>
        <p:spPr/>
        <p:txBody>
          <a:bodyPr>
            <a:normAutofit/>
          </a:bodyPr>
          <a:lstStyle/>
          <a:p>
            <a:r>
              <a:rPr lang="en-GB" dirty="0"/>
              <a:t>An example of scoring</a:t>
            </a:r>
          </a:p>
        </p:txBody>
      </p:sp>
      <p:sp>
        <p:nvSpPr>
          <p:cNvPr id="45" name="Slide Number Placeholder 1">
            <a:extLst>
              <a:ext uri="{FF2B5EF4-FFF2-40B4-BE49-F238E27FC236}">
                <a16:creationId xmlns:a16="http://schemas.microsoft.com/office/drawing/2014/main" xmlns="" id="{483E1EE9-AD85-491D-BF57-32F0E3CF9172}"/>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7" name="Rectangle 6">
            <a:extLst>
              <a:ext uri="{FF2B5EF4-FFF2-40B4-BE49-F238E27FC236}">
                <a16:creationId xmlns:a16="http://schemas.microsoft.com/office/drawing/2014/main" xmlns="" id="{80DFDC09-B9BF-4EA2-8B8A-CE19D491B28C}"/>
              </a:ext>
            </a:extLst>
          </p:cNvPr>
          <p:cNvSpPr/>
          <p:nvPr/>
        </p:nvSpPr>
        <p:spPr>
          <a:xfrm>
            <a:off x="432214" y="1268520"/>
            <a:ext cx="11327572" cy="5139869"/>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Each evaluative question is scored on a scale from 0 to 10. The scores represent the extent to which the service user’s experience could be improved. A score of 0 is assigned to all responses that reflect considerable scope for improvement, whereas a score of 10 refers to the most positive service user experience possible. Where a number of options lay between the negative and positive responses, they are placed at equal intervals along the scale. Where options were provided that did not have any bearing on the trust’s performance in terms of service user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latin typeface="Arial" panose="020B0604020202020204" pitchFamily="34" charset="0"/>
                <a:cs typeface="Arial" panose="020B0604020202020204" pitchFamily="34" charset="0"/>
              </a:rPr>
              <a:t>Calculating an individual respondent’s score</a:t>
            </a:r>
          </a:p>
          <a:p>
            <a:pPr>
              <a:spcBef>
                <a:spcPts val="600"/>
              </a:spcBef>
              <a:spcAft>
                <a:spcPts val="600"/>
              </a:spcAft>
            </a:pPr>
            <a:r>
              <a:rPr lang="en-GB" sz="1200" dirty="0">
                <a:latin typeface="Arial" panose="020B0604020202020204" pitchFamily="34" charset="0"/>
                <a:cs typeface="Arial" panose="020B0604020202020204" pitchFamily="34" charset="0"/>
              </a:rPr>
              <a:t>The following provides an example for the scoring system applied for each respondent. For question 7 “Were you given enough time to discuss your needs and treatment?”: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definitely” would be given a score of 10, as this refers to the most positive service user experience possible. </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“Yes, to some extent”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“No”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The answer code “Don’t know / can’t remember” would not be scored, as they do not have a clear bearing on the trust’s performance in terms of service user’s experience.</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2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200" dirty="0">
                <a:latin typeface="Arial" panose="020B0604020202020204" pitchFamily="34" charset="0"/>
                <a:cs typeface="Arial" panose="020B0604020202020204" pitchFamily="34" charset="0"/>
                <a:hlinkClick r:id="rId3"/>
              </a:rPr>
              <a:t>survey technical document</a:t>
            </a:r>
            <a:r>
              <a:rPr lang="en-GB" sz="1200" dirty="0">
                <a:latin typeface="Arial" panose="020B0604020202020204" pitchFamily="34" charset="0"/>
                <a:cs typeface="Arial" panose="020B0604020202020204" pitchFamily="34" charset="0"/>
              </a:rPr>
              <a:t>.</a:t>
            </a:r>
          </a:p>
          <a:p>
            <a:pPr>
              <a:spcBef>
                <a:spcPts val="600"/>
              </a:spcBef>
              <a:spcAft>
                <a:spcPts val="600"/>
              </a:spcAft>
            </a:pPr>
            <a:r>
              <a:rPr lang="en-GB" sz="1200" b="1" dirty="0">
                <a:latin typeface="Arial" panose="020B0604020202020204" pitchFamily="34" charset="0"/>
                <a:cs typeface="Arial" panose="020B0604020202020204" pitchFamily="34" charset="0"/>
              </a:rPr>
              <a:t>Calculating the section score</a:t>
            </a:r>
          </a:p>
          <a:p>
            <a:r>
              <a:rPr lang="en-GB" sz="12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xmlns="" id="{7EA9DC19-CFF8-47C3-8D96-AA295D08EA24}"/>
              </a:ext>
            </a:extLst>
          </p:cNvPr>
          <p:cNvSpPr>
            <a:spLocks noGrp="1"/>
          </p:cNvSpPr>
          <p:nvPr>
            <p:ph type="title"/>
          </p:nvPr>
        </p:nvSpPr>
        <p:spPr>
          <a:xfrm>
            <a:off x="690465" y="748750"/>
            <a:ext cx="7422765" cy="553998"/>
          </a:xfrm>
        </p:spPr>
        <p:txBody>
          <a:bodyPr/>
          <a:lstStyle/>
          <a:p>
            <a:r>
              <a:rPr lang="en-GB" sz="4000" dirty="0"/>
              <a:t>Thank you.</a:t>
            </a:r>
            <a:endParaRPr lang="en-GB" dirty="0"/>
          </a:p>
        </p:txBody>
      </p:sp>
      <p:sp>
        <p:nvSpPr>
          <p:cNvPr id="4" name="Title 4">
            <a:extLst>
              <a:ext uri="{FF2B5EF4-FFF2-40B4-BE49-F238E27FC236}">
                <a16:creationId xmlns:a16="http://schemas.microsoft.com/office/drawing/2014/main" xmlns="" id="{5CF4AF89-8CD5-4178-8A6A-05115992876D}"/>
              </a:ext>
            </a:extLst>
          </p:cNvPr>
          <p:cNvSpPr txBox="1">
            <a:spLocks/>
          </p:cNvSpPr>
          <p:nvPr/>
        </p:nvSpPr>
        <p:spPr>
          <a:xfrm>
            <a:off x="707090" y="1677211"/>
            <a:ext cx="5161695" cy="177279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3200" b="1" dirty="0">
                <a:latin typeface="Arial" panose="020B0604020202020204" pitchFamily="34" charset="0"/>
                <a:cs typeface="Arial" panose="020B0604020202020204" pitchFamily="34" charset="0"/>
              </a:rPr>
              <a:t>For further information please contact the Survey  Coordination Centre for Existing Methods:</a:t>
            </a:r>
          </a:p>
        </p:txBody>
      </p:sp>
      <p:sp>
        <p:nvSpPr>
          <p:cNvPr id="6" name="Title 4">
            <a:extLst>
              <a:ext uri="{FF2B5EF4-FFF2-40B4-BE49-F238E27FC236}">
                <a16:creationId xmlns:a16="http://schemas.microsoft.com/office/drawing/2014/main" xmlns="" id="{200F0B5E-CFE0-473B-9158-4E88FE81D923}"/>
              </a:ext>
            </a:extLst>
          </p:cNvPr>
          <p:cNvSpPr txBox="1">
            <a:spLocks/>
          </p:cNvSpPr>
          <p:nvPr/>
        </p:nvSpPr>
        <p:spPr>
          <a:xfrm>
            <a:off x="690465" y="3643013"/>
            <a:ext cx="6391979" cy="33239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400" b="1" dirty="0">
                <a:latin typeface="Arial" panose="020B0604020202020204" pitchFamily="34" charset="0"/>
                <a:cs typeface="Arial" panose="020B0604020202020204" pitchFamily="34" charset="0"/>
              </a:rPr>
              <a:t>mentalhealth@surveycoordination.com</a:t>
            </a:r>
          </a:p>
        </p:txBody>
      </p:sp>
      <p:sp>
        <p:nvSpPr>
          <p:cNvPr id="7" name="Slide Number Placeholder 1">
            <a:extLst>
              <a:ext uri="{FF2B5EF4-FFF2-40B4-BE49-F238E27FC236}">
                <a16:creationId xmlns:a16="http://schemas.microsoft.com/office/drawing/2014/main" xmlns="" id="{EDE6F636-C3D1-41A5-84F2-01770C6E8A9F}"/>
              </a:ext>
              <a:ext uri="{C183D7F6-B498-43B3-948B-1728B52AA6E4}">
                <adec:decorative xmlns:adec="http://schemas.microsoft.com/office/drawing/2017/decorative" xmlns="" val="1"/>
              </a:ext>
            </a:extLst>
          </p:cNvPr>
          <p:cNvSpPr txBox="1">
            <a:spLocks/>
          </p:cNvSpPr>
          <p:nvPr/>
        </p:nvSpPr>
        <p:spPr>
          <a:xfrm>
            <a:off x="437230" y="6492875"/>
            <a:ext cx="253235" cy="365125"/>
          </a:xfrm>
          <a:prstGeom prst="rect">
            <a:avLst/>
          </a:prstGeom>
        </p:spPr>
        <p:txBody>
          <a:bodyPr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65</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E59F99F-74E6-4654-8AAF-5D12CA169FF8}"/>
              </a:ext>
            </a:extLst>
          </p:cNvPr>
          <p:cNvSpPr>
            <a:spLocks noGrp="1"/>
          </p:cNvSpPr>
          <p:nvPr>
            <p:ph type="title"/>
          </p:nvPr>
        </p:nvSpPr>
        <p:spPr>
          <a:xfrm>
            <a:off x="589416" y="2616021"/>
            <a:ext cx="7422765" cy="553998"/>
          </a:xfrm>
        </p:spPr>
        <p:txBody>
          <a:bodyPr/>
          <a:lstStyle/>
          <a:p>
            <a:r>
              <a:rPr lang="en-GB" dirty="0"/>
              <a:t>Headline results</a:t>
            </a:r>
          </a:p>
        </p:txBody>
      </p:sp>
      <p:sp>
        <p:nvSpPr>
          <p:cNvPr id="6" name="Title 4">
            <a:extLst>
              <a:ext uri="{FF2B5EF4-FFF2-40B4-BE49-F238E27FC236}">
                <a16:creationId xmlns:a16="http://schemas.microsoft.com/office/drawing/2014/main" xmlns="" id="{9B630DF5-C330-4F10-9713-5B0D755D8806}"/>
              </a:ext>
            </a:extLst>
          </p:cNvPr>
          <p:cNvSpPr txBox="1">
            <a:spLocks/>
          </p:cNvSpPr>
          <p:nvPr/>
        </p:nvSpPr>
        <p:spPr>
          <a:xfrm>
            <a:off x="589416" y="3340492"/>
            <a:ext cx="5154159" cy="158504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a:t>
            </a:r>
          </a:p>
        </p:txBody>
      </p:sp>
      <p:sp>
        <p:nvSpPr>
          <p:cNvPr id="9" name="Slide Number Placeholder 1">
            <a:extLst>
              <a:ext uri="{FF2B5EF4-FFF2-40B4-BE49-F238E27FC236}">
                <a16:creationId xmlns:a16="http://schemas.microsoft.com/office/drawing/2014/main" xmlns="" id="{6B97C924-6D3E-4B64-8773-EFC467276A16}"/>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itle 51">
            <a:extLst>
              <a:ext uri="{FF2B5EF4-FFF2-40B4-BE49-F238E27FC236}">
                <a16:creationId xmlns:a16="http://schemas.microsoft.com/office/drawing/2014/main" xmlns="" id="{612CD2E2-339E-4127-BFD6-2F06A3E1D274}"/>
              </a:ext>
            </a:extLst>
          </p:cNvPr>
          <p:cNvSpPr>
            <a:spLocks noGrp="1"/>
          </p:cNvSpPr>
          <p:nvPr>
            <p:ph type="title"/>
          </p:nvPr>
        </p:nvSpPr>
        <p:spPr>
          <a:xfrm>
            <a:off x="419970" y="586232"/>
            <a:ext cx="11417697" cy="654856"/>
          </a:xfrm>
        </p:spPr>
        <p:txBody>
          <a:bodyPr>
            <a:normAutofit/>
          </a:bodyPr>
          <a:lstStyle/>
          <a:p>
            <a:r>
              <a:rPr lang="en-GB" dirty="0"/>
              <a:t>Who took part in the survey?</a:t>
            </a:r>
          </a:p>
        </p:txBody>
      </p:sp>
      <p:sp>
        <p:nvSpPr>
          <p:cNvPr id="7" name="Rectangle 6">
            <a:extLst>
              <a:ext uri="{FF2B5EF4-FFF2-40B4-BE49-F238E27FC236}">
                <a16:creationId xmlns:a16="http://schemas.microsoft.com/office/drawing/2014/main" xmlns=""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service users who took part in the survey.</a:t>
            </a:r>
          </a:p>
        </p:txBody>
      </p:sp>
      <p:sp>
        <p:nvSpPr>
          <p:cNvPr id="3" name="Rectangle 2" descr="Border box" title="Decorative">
            <a:extLst>
              <a:ext uri="{FF2B5EF4-FFF2-40B4-BE49-F238E27FC236}">
                <a16:creationId xmlns:a16="http://schemas.microsoft.com/office/drawing/2014/main" xmlns="" id="{9149F6B5-29BB-4C24-87D1-9D5E3FAB1E6D}"/>
              </a:ext>
              <a:ext uri="{C183D7F6-B498-43B3-948B-1728B52AA6E4}">
                <adec:decorative xmlns:adec="http://schemas.microsoft.com/office/drawing/2017/decorative" xmlns="" val="1"/>
              </a:ext>
            </a:extLst>
          </p:cNvPr>
          <p:cNvSpPr/>
          <p:nvPr/>
        </p:nvSpPr>
        <p:spPr>
          <a:xfrm>
            <a:off x="525309"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1" name="invited">
            <a:extLst>
              <a:ext uri="{FF2B5EF4-FFF2-40B4-BE49-F238E27FC236}">
                <a16:creationId xmlns:a16="http://schemas.microsoft.com/office/drawing/2014/main" xmlns="" id="{CA687722-6DC9-48B3-9A3E-82E0917580A1}"/>
              </a:ext>
            </a:extLst>
          </p:cNvPr>
          <p:cNvSpPr txBox="1"/>
          <p:nvPr/>
        </p:nvSpPr>
        <p:spPr>
          <a:xfrm>
            <a:off x="1098986" y="1446535"/>
            <a:ext cx="1007216"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TextBox 69">
            <a:extLst>
              <a:ext uri="{FF2B5EF4-FFF2-40B4-BE49-F238E27FC236}">
                <a16:creationId xmlns:a16="http://schemas.microsoft.com/office/drawing/2014/main" xmlns="" id="{9F4CC52C-B708-4794-B6A0-B299E9C56511}"/>
              </a:ext>
            </a:extLst>
          </p:cNvPr>
          <p:cNvSpPr txBox="1"/>
          <p:nvPr/>
        </p:nvSpPr>
        <p:spPr>
          <a:xfrm>
            <a:off x="2163386" y="1571113"/>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62" name="completed">
            <a:extLst>
              <a:ext uri="{FF2B5EF4-FFF2-40B4-BE49-F238E27FC236}">
                <a16:creationId xmlns:a16="http://schemas.microsoft.com/office/drawing/2014/main" xmlns="" id="{C9DD03FD-FB94-4B9F-9712-CFB01891B569}"/>
              </a:ext>
            </a:extLst>
          </p:cNvPr>
          <p:cNvSpPr txBox="1"/>
          <p:nvPr/>
        </p:nvSpPr>
        <p:spPr>
          <a:xfrm>
            <a:off x="1240785" y="2228365"/>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374</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TextBox 90">
            <a:extLst>
              <a:ext uri="{FF2B5EF4-FFF2-40B4-BE49-F238E27FC236}">
                <a16:creationId xmlns:a16="http://schemas.microsoft.com/office/drawing/2014/main" xmlns="" id="{5A45D473-3CCC-4019-8687-3665A73AD394}"/>
              </a:ext>
            </a:extLst>
          </p:cNvPr>
          <p:cNvSpPr txBox="1"/>
          <p:nvPr/>
        </p:nvSpPr>
        <p:spPr>
          <a:xfrm>
            <a:off x="2163386" y="2333679"/>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sp>
        <p:nvSpPr>
          <p:cNvPr id="104" name="response_rate">
            <a:extLst>
              <a:ext uri="{FF2B5EF4-FFF2-40B4-BE49-F238E27FC236}">
                <a16:creationId xmlns:a16="http://schemas.microsoft.com/office/drawing/2014/main" xmlns="" id="{76116802-AB36-482F-8F60-AEE2DD5B22A1}"/>
              </a:ext>
            </a:extLst>
          </p:cNvPr>
          <p:cNvSpPr txBox="1"/>
          <p:nvPr/>
        </p:nvSpPr>
        <p:spPr>
          <a:xfrm>
            <a:off x="1240785" y="2935613"/>
            <a:ext cx="865417" cy="47397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smtClean="0">
                <a:ln>
                  <a:noFill/>
                </a:ln>
                <a:solidFill>
                  <a:srgbClr val="6D276A"/>
                </a:solidFill>
                <a:effectLst/>
                <a:uLnTx/>
                <a:uFillTx/>
                <a:latin typeface="Arial"/>
                <a:ea typeface="+mn-ea"/>
                <a:cs typeface="+mn-cs"/>
              </a:rPr>
              <a:t>31%</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05" name="TextBox 104">
            <a:extLst>
              <a:ext uri="{FF2B5EF4-FFF2-40B4-BE49-F238E27FC236}">
                <a16:creationId xmlns:a16="http://schemas.microsoft.com/office/drawing/2014/main" xmlns="" id="{41EB9088-5661-4756-9FFE-E0C519BF9AC2}"/>
              </a:ext>
            </a:extLst>
          </p:cNvPr>
          <p:cNvSpPr txBox="1"/>
          <p:nvPr/>
        </p:nvSpPr>
        <p:spPr>
          <a:xfrm>
            <a:off x="2163386" y="3030297"/>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6" name="avg_response_rate">
            <a:extLst>
              <a:ext uri="{FF2B5EF4-FFF2-40B4-BE49-F238E27FC236}">
                <a16:creationId xmlns:a16="http://schemas.microsoft.com/office/drawing/2014/main" xmlns="" id="{399B6BE0-8DBF-4857-965D-7D63BD074F18}"/>
              </a:ext>
            </a:extLst>
          </p:cNvPr>
          <p:cNvSpPr txBox="1"/>
          <p:nvPr/>
        </p:nvSpPr>
        <p:spPr>
          <a:xfrm>
            <a:off x="1240785" y="3329127"/>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26</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7" name="TextBox 106">
            <a:extLst>
              <a:ext uri="{FF2B5EF4-FFF2-40B4-BE49-F238E27FC236}">
                <a16:creationId xmlns:a16="http://schemas.microsoft.com/office/drawing/2014/main" xmlns="" id="{1761B5D8-F921-4787-B6F8-502736A37BF5}"/>
              </a:ext>
            </a:extLst>
          </p:cNvPr>
          <p:cNvSpPr txBox="1"/>
          <p:nvPr/>
        </p:nvSpPr>
        <p:spPr>
          <a:xfrm>
            <a:off x="2163386" y="3383789"/>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8" name="previous_response_rate">
            <a:extLst>
              <a:ext uri="{FF2B5EF4-FFF2-40B4-BE49-F238E27FC236}">
                <a16:creationId xmlns:a16="http://schemas.microsoft.com/office/drawing/2014/main" xmlns="" id="{C8F09E00-E537-449D-BE15-4ADDF75D101D}"/>
              </a:ext>
            </a:extLst>
          </p:cNvPr>
          <p:cNvSpPr txBox="1"/>
          <p:nvPr/>
        </p:nvSpPr>
        <p:spPr>
          <a:xfrm>
            <a:off x="1240785" y="3585090"/>
            <a:ext cx="865417" cy="270843"/>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1600" smtClean="0">
                <a:solidFill>
                  <a:srgbClr val="6D276A"/>
                </a:solidFill>
                <a:latin typeface="Arial"/>
              </a:rPr>
              <a:t>30</a:t>
            </a:r>
            <a:r>
              <a:rPr kumimoji="0" lang="en-GB" sz="1600" i="0" u="none" strike="noStrike" kern="1200" cap="none" spc="0" normalizeH="0" baseline="0" noProof="0" smtClean="0">
                <a:ln>
                  <a:noFill/>
                </a:ln>
                <a:solidFill>
                  <a:srgbClr val="6D276A"/>
                </a:solidFill>
                <a:effectLst/>
                <a:uLnTx/>
                <a:uFillTx/>
                <a:latin typeface="Arial"/>
                <a:ea typeface="+mn-ea"/>
                <a:cs typeface="+mn-cs"/>
              </a:rPr>
              <a:t>%</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09" name="TextBox 108">
            <a:extLst>
              <a:ext uri="{FF2B5EF4-FFF2-40B4-BE49-F238E27FC236}">
                <a16:creationId xmlns:a16="http://schemas.microsoft.com/office/drawing/2014/main" xmlns="" id="{0FC961B9-63D2-4A64-83E7-12AD0852E746}"/>
              </a:ext>
            </a:extLst>
          </p:cNvPr>
          <p:cNvSpPr txBox="1"/>
          <p:nvPr/>
        </p:nvSpPr>
        <p:spPr>
          <a:xfrm>
            <a:off x="2163386" y="3628018"/>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10" name="Rectangle 109" descr="Border box" title="Decorative">
            <a:extLst>
              <a:ext uri="{FF2B5EF4-FFF2-40B4-BE49-F238E27FC236}">
                <a16:creationId xmlns:a16="http://schemas.microsoft.com/office/drawing/2014/main" xmlns="" id="{AFD89DF3-44EC-485E-B862-C98CCE6131C2}"/>
              </a:ext>
              <a:ext uri="{C183D7F6-B498-43B3-948B-1728B52AA6E4}">
                <adec:decorative xmlns:adec="http://schemas.microsoft.com/office/drawing/2017/decorative" xmlns="" val="1"/>
              </a:ext>
            </a:extLst>
          </p:cNvPr>
          <p:cNvSpPr/>
          <p:nvPr/>
        </p:nvSpPr>
        <p:spPr>
          <a:xfrm>
            <a:off x="4357847"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1" name="Rectangle 110" descr="Border box" title="Decorative">
            <a:extLst>
              <a:ext uri="{FF2B5EF4-FFF2-40B4-BE49-F238E27FC236}">
                <a16:creationId xmlns:a16="http://schemas.microsoft.com/office/drawing/2014/main" xmlns="" id="{FBF9C0B2-6AAA-412B-B409-651DAEE48664}"/>
              </a:ext>
              <a:ext uri="{C183D7F6-B498-43B3-948B-1728B52AA6E4}">
                <adec:decorative xmlns:adec="http://schemas.microsoft.com/office/drawing/2017/decorative" xmlns="" val="1"/>
              </a:ext>
            </a:extLst>
          </p:cNvPr>
          <p:cNvSpPr/>
          <p:nvPr/>
        </p:nvSpPr>
        <p:spPr>
          <a:xfrm>
            <a:off x="8146396" y="142845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5" name="Rectangle 114" descr="Border box" title="Decorative">
            <a:extLst>
              <a:ext uri="{FF2B5EF4-FFF2-40B4-BE49-F238E27FC236}">
                <a16:creationId xmlns:a16="http://schemas.microsoft.com/office/drawing/2014/main" xmlns="" id="{0009A3FD-0257-46FD-9270-89ACFACE914B}"/>
              </a:ext>
              <a:ext uri="{C183D7F6-B498-43B3-948B-1728B52AA6E4}">
                <adec:decorative xmlns:adec="http://schemas.microsoft.com/office/drawing/2017/decorative" xmlns="" val="1"/>
              </a:ext>
            </a:extLst>
          </p:cNvPr>
          <p:cNvSpPr/>
          <p:nvPr/>
        </p:nvSpPr>
        <p:spPr>
          <a:xfrm>
            <a:off x="525309"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6" name="Rectangle 115" descr="Border box" title="Decorative">
            <a:extLst>
              <a:ext uri="{FF2B5EF4-FFF2-40B4-BE49-F238E27FC236}">
                <a16:creationId xmlns:a16="http://schemas.microsoft.com/office/drawing/2014/main" xmlns="" id="{ED92C8EF-F559-41B7-8450-B0128917DD7F}"/>
              </a:ext>
              <a:ext uri="{C183D7F6-B498-43B3-948B-1728B52AA6E4}">
                <adec:decorative xmlns:adec="http://schemas.microsoft.com/office/drawing/2017/decorative" xmlns="" val="1"/>
              </a:ext>
            </a:extLst>
          </p:cNvPr>
          <p:cNvSpPr/>
          <p:nvPr/>
        </p:nvSpPr>
        <p:spPr>
          <a:xfrm>
            <a:off x="4357847"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7" name="Rectangle 116" descr="Border box" title="Decorative">
            <a:extLst>
              <a:ext uri="{FF2B5EF4-FFF2-40B4-BE49-F238E27FC236}">
                <a16:creationId xmlns:a16="http://schemas.microsoft.com/office/drawing/2014/main" xmlns="" id="{5A16DA4D-FF2A-42AF-8BFA-7E4F0658ABFE}"/>
              </a:ext>
              <a:ext uri="{C183D7F6-B498-43B3-948B-1728B52AA6E4}">
                <adec:decorative xmlns:adec="http://schemas.microsoft.com/office/drawing/2017/decorative" xmlns="" val="1"/>
              </a:ext>
            </a:extLst>
          </p:cNvPr>
          <p:cNvSpPr/>
          <p:nvPr/>
        </p:nvSpPr>
        <p:spPr>
          <a:xfrm>
            <a:off x="8146396" y="4000500"/>
            <a:ext cx="3691272" cy="2463228"/>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9" name="TextBox 118">
            <a:extLst>
              <a:ext uri="{FF2B5EF4-FFF2-40B4-BE49-F238E27FC236}">
                <a16:creationId xmlns:a16="http://schemas.microsoft.com/office/drawing/2014/main" xmlns="" id="{4FDC3FEC-B2C7-4FB0-A883-5E18F26A1456}"/>
              </a:ext>
            </a:extLst>
          </p:cNvPr>
          <p:cNvSpPr txBox="1"/>
          <p:nvPr/>
        </p:nvSpPr>
        <p:spPr>
          <a:xfrm>
            <a:off x="1257443" y="4155766"/>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8" name="ltc_textbox">
            <a:extLst>
              <a:ext uri="{FF2B5EF4-FFF2-40B4-BE49-F238E27FC236}">
                <a16:creationId xmlns:a16="http://schemas.microsoft.com/office/drawing/2014/main" xmlns="" id="{19D28A3D-0C3F-4497-A3AD-44D3120D29D6}"/>
              </a:ext>
            </a:extLst>
          </p:cNvPr>
          <p:cNvSpPr txBox="1"/>
          <p:nvPr/>
        </p:nvSpPr>
        <p:spPr>
          <a:xfrm>
            <a:off x="1098985" y="4442980"/>
            <a:ext cx="3079315" cy="837152"/>
          </a:xfrm>
          <a:prstGeom prst="rect">
            <a:avLst/>
          </a:prstGeom>
          <a:noFill/>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94</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have a </a:t>
            </a:r>
            <a:r>
              <a:rPr lang="en-US" sz="1100" b="1" dirty="0">
                <a:solidFill>
                  <a:srgbClr val="6D276A"/>
                </a:solidFill>
                <a:latin typeface="Arial" panose="020B0604020202020204" pitchFamily="34" charset="0"/>
                <a:cs typeface="Arial" panose="020B0604020202020204" pitchFamily="34" charset="0"/>
              </a:rPr>
              <a:t>physical or mental health condition or illness</a:t>
            </a:r>
            <a:r>
              <a:rPr lang="en-GB" sz="1100" b="1" dirty="0">
                <a:solidFill>
                  <a:srgbClr val="6D276A"/>
                </a:solidFill>
                <a:latin typeface="Arial" panose="020B0604020202020204" pitchFamily="34" charset="0"/>
                <a:cs typeface="Arial" panose="020B0604020202020204" pitchFamily="34" charset="0"/>
              </a:rPr>
              <a:t> that has lasted or is expected to last for 12 months or more.</a:t>
            </a:r>
          </a:p>
        </p:txBody>
      </p:sp>
      <p:graphicFrame>
        <p:nvGraphicFramePr>
          <p:cNvPr id="120" name="conditions_chart" descr="Bar chart showing percentage with one long-term condition and 2 or more long term conditions for this NHS trust.">
            <a:extLst>
              <a:ext uri="{FF2B5EF4-FFF2-40B4-BE49-F238E27FC236}">
                <a16:creationId xmlns:a16="http://schemas.microsoft.com/office/drawing/2014/main" xmlns="" id="{21238BFB-9219-4BA2-A839-955625A10BE0}"/>
              </a:ext>
            </a:extLst>
          </p:cNvPr>
          <p:cNvGraphicFramePr/>
          <p:nvPr>
            <p:extLst>
              <p:ext uri="{D42A27DB-BD31-4B8C-83A1-F6EECF244321}">
                <p14:modId xmlns:p14="http://schemas.microsoft.com/office/powerpoint/2010/main" val="1042691481"/>
              </p:ext>
            </p:extLst>
          </p:nvPr>
        </p:nvGraphicFramePr>
        <p:xfrm>
          <a:off x="525309" y="4991452"/>
          <a:ext cx="3660266" cy="1444647"/>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Group 8" descr="Letter icon" title="Decorative">
            <a:extLst>
              <a:ext uri="{FF2B5EF4-FFF2-40B4-BE49-F238E27FC236}">
                <a16:creationId xmlns:a16="http://schemas.microsoft.com/office/drawing/2014/main" xmlns="" id="{4EBE655E-317C-4961-83EE-5BF3D8CB396A}"/>
              </a:ext>
              <a:ext uri="{C183D7F6-B498-43B3-948B-1728B52AA6E4}">
                <adec:decorative xmlns:adec="http://schemas.microsoft.com/office/drawing/2017/decorative" xmlns="" val="1"/>
              </a:ext>
            </a:extLst>
          </p:cNvPr>
          <p:cNvGrpSpPr/>
          <p:nvPr/>
        </p:nvGrpSpPr>
        <p:grpSpPr>
          <a:xfrm>
            <a:off x="714742" y="1500851"/>
            <a:ext cx="417411" cy="417411"/>
            <a:chOff x="134561" y="1761425"/>
            <a:chExt cx="417411" cy="417411"/>
          </a:xfrm>
        </p:grpSpPr>
        <p:grpSp>
          <p:nvGrpSpPr>
            <p:cNvPr id="126" name="Group 125">
              <a:extLst>
                <a:ext uri="{FF2B5EF4-FFF2-40B4-BE49-F238E27FC236}">
                  <a16:creationId xmlns:a16="http://schemas.microsoft.com/office/drawing/2014/main" xmlns=""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xmlns=""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xmlns=""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xmlns=""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xmlns=""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xmlns=""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0" name="Group 9" descr="Questionnaire icon" title="Decorative">
            <a:extLst>
              <a:ext uri="{FF2B5EF4-FFF2-40B4-BE49-F238E27FC236}">
                <a16:creationId xmlns:a16="http://schemas.microsoft.com/office/drawing/2014/main" xmlns="" id="{44C08FF4-5F52-4627-8A4C-FE74B81DFB7C}"/>
              </a:ext>
              <a:ext uri="{C183D7F6-B498-43B3-948B-1728B52AA6E4}">
                <adec:decorative xmlns:adec="http://schemas.microsoft.com/office/drawing/2017/decorative" xmlns="" val="1"/>
              </a:ext>
            </a:extLst>
          </p:cNvPr>
          <p:cNvGrpSpPr/>
          <p:nvPr/>
        </p:nvGrpSpPr>
        <p:grpSpPr>
          <a:xfrm>
            <a:off x="710966" y="2246695"/>
            <a:ext cx="417411" cy="417411"/>
            <a:chOff x="720008" y="1972250"/>
            <a:chExt cx="417411" cy="417411"/>
          </a:xfrm>
        </p:grpSpPr>
        <p:grpSp>
          <p:nvGrpSpPr>
            <p:cNvPr id="63" name="Group 62">
              <a:extLst>
                <a:ext uri="{FF2B5EF4-FFF2-40B4-BE49-F238E27FC236}">
                  <a16:creationId xmlns:a16="http://schemas.microsoft.com/office/drawing/2014/main" xmlns=""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xmlns=""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69" name="Freeform 106">
                <a:extLst>
                  <a:ext uri="{FF2B5EF4-FFF2-40B4-BE49-F238E27FC236}">
                    <a16:creationId xmlns:a16="http://schemas.microsoft.com/office/drawing/2014/main" xmlns=""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2" name="Rectangle 107">
                <a:extLst>
                  <a:ext uri="{FF2B5EF4-FFF2-40B4-BE49-F238E27FC236}">
                    <a16:creationId xmlns:a16="http://schemas.microsoft.com/office/drawing/2014/main" xmlns=""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3" name="Rectangle 108">
                <a:extLst>
                  <a:ext uri="{FF2B5EF4-FFF2-40B4-BE49-F238E27FC236}">
                    <a16:creationId xmlns:a16="http://schemas.microsoft.com/office/drawing/2014/main" xmlns=""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4" name="Oval 133">
              <a:extLst>
                <a:ext uri="{FF2B5EF4-FFF2-40B4-BE49-F238E27FC236}">
                  <a16:creationId xmlns:a16="http://schemas.microsoft.com/office/drawing/2014/main" xmlns=""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1" name="Group 10" descr="keyboard icon" title="Decorative">
            <a:extLst>
              <a:ext uri="{FF2B5EF4-FFF2-40B4-BE49-F238E27FC236}">
                <a16:creationId xmlns:a16="http://schemas.microsoft.com/office/drawing/2014/main" xmlns="" id="{85901ACF-D7E2-48F3-9AAE-910A0D9195C3}"/>
              </a:ext>
              <a:ext uri="{C183D7F6-B498-43B3-948B-1728B52AA6E4}">
                <adec:decorative xmlns:adec="http://schemas.microsoft.com/office/drawing/2017/decorative" xmlns="" val="1"/>
              </a:ext>
            </a:extLst>
          </p:cNvPr>
          <p:cNvGrpSpPr/>
          <p:nvPr/>
        </p:nvGrpSpPr>
        <p:grpSpPr>
          <a:xfrm>
            <a:off x="700357" y="2992301"/>
            <a:ext cx="417411" cy="417411"/>
            <a:chOff x="700357" y="2864173"/>
            <a:chExt cx="417411" cy="417411"/>
          </a:xfrm>
        </p:grpSpPr>
        <p:grpSp>
          <p:nvGrpSpPr>
            <p:cNvPr id="93" name="Group 92">
              <a:extLst>
                <a:ext uri="{FF2B5EF4-FFF2-40B4-BE49-F238E27FC236}">
                  <a16:creationId xmlns:a16="http://schemas.microsoft.com/office/drawing/2014/main" xmlns=""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xmlns=""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5" name="Freeform 171">
                <a:extLst>
                  <a:ext uri="{FF2B5EF4-FFF2-40B4-BE49-F238E27FC236}">
                    <a16:creationId xmlns:a16="http://schemas.microsoft.com/office/drawing/2014/main" xmlns=""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6" name="Freeform 172">
                <a:extLst>
                  <a:ext uri="{FF2B5EF4-FFF2-40B4-BE49-F238E27FC236}">
                    <a16:creationId xmlns:a16="http://schemas.microsoft.com/office/drawing/2014/main" xmlns=""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7" name="Freeform 173">
                <a:extLst>
                  <a:ext uri="{FF2B5EF4-FFF2-40B4-BE49-F238E27FC236}">
                    <a16:creationId xmlns:a16="http://schemas.microsoft.com/office/drawing/2014/main" xmlns=""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174">
                <a:extLst>
                  <a:ext uri="{FF2B5EF4-FFF2-40B4-BE49-F238E27FC236}">
                    <a16:creationId xmlns:a16="http://schemas.microsoft.com/office/drawing/2014/main" xmlns=""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175">
                <a:extLst>
                  <a:ext uri="{FF2B5EF4-FFF2-40B4-BE49-F238E27FC236}">
                    <a16:creationId xmlns:a16="http://schemas.microsoft.com/office/drawing/2014/main" xmlns=""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00" name="Freeform 176">
                <a:extLst>
                  <a:ext uri="{FF2B5EF4-FFF2-40B4-BE49-F238E27FC236}">
                    <a16:creationId xmlns:a16="http://schemas.microsoft.com/office/drawing/2014/main" xmlns=""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35" name="Oval 134">
              <a:extLst>
                <a:ext uri="{FF2B5EF4-FFF2-40B4-BE49-F238E27FC236}">
                  <a16:creationId xmlns:a16="http://schemas.microsoft.com/office/drawing/2014/main" xmlns=""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12" name="Group 11" descr="Timer icon" title="Decorative">
            <a:extLst>
              <a:ext uri="{FF2B5EF4-FFF2-40B4-BE49-F238E27FC236}">
                <a16:creationId xmlns:a16="http://schemas.microsoft.com/office/drawing/2014/main" xmlns="" id="{B234F077-DF0E-4ED0-9FB1-269937A21D2E}"/>
              </a:ext>
              <a:ext uri="{C183D7F6-B498-43B3-948B-1728B52AA6E4}">
                <adec:decorative xmlns:adec="http://schemas.microsoft.com/office/drawing/2017/decorative" xmlns="" val="1"/>
              </a:ext>
            </a:extLst>
          </p:cNvPr>
          <p:cNvGrpSpPr/>
          <p:nvPr/>
        </p:nvGrpSpPr>
        <p:grpSpPr>
          <a:xfrm>
            <a:off x="672197" y="4091358"/>
            <a:ext cx="417411" cy="417411"/>
            <a:chOff x="672197" y="4002389"/>
            <a:chExt cx="417411" cy="417411"/>
          </a:xfrm>
        </p:grpSpPr>
        <p:sp>
          <p:nvSpPr>
            <p:cNvPr id="121" name="Freeform 64">
              <a:extLst>
                <a:ext uri="{FF2B5EF4-FFF2-40B4-BE49-F238E27FC236}">
                  <a16:creationId xmlns:a16="http://schemas.microsoft.com/office/drawing/2014/main" xmlns=""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36" name="Oval 135">
              <a:extLst>
                <a:ext uri="{FF2B5EF4-FFF2-40B4-BE49-F238E27FC236}">
                  <a16:creationId xmlns:a16="http://schemas.microsoft.com/office/drawing/2014/main" xmlns=""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141" name="TextBox 140">
            <a:extLst>
              <a:ext uri="{FF2B5EF4-FFF2-40B4-BE49-F238E27FC236}">
                <a16:creationId xmlns:a16="http://schemas.microsoft.com/office/drawing/2014/main" xmlns="" id="{79978EAA-114A-4697-8D5B-7AC717A3A00B}"/>
              </a:ext>
            </a:extLst>
          </p:cNvPr>
          <p:cNvSpPr txBox="1"/>
          <p:nvPr/>
        </p:nvSpPr>
        <p:spPr>
          <a:xfrm>
            <a:off x="5088595" y="1580901"/>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AGE</a:t>
            </a:r>
          </a:p>
        </p:txBody>
      </p:sp>
      <p:graphicFrame>
        <p:nvGraphicFramePr>
          <p:cNvPr id="162" name="age_chart" descr="Pie chart showing age breakdown for this NHS trust.  ">
            <a:extLst>
              <a:ext uri="{FF2B5EF4-FFF2-40B4-BE49-F238E27FC236}">
                <a16:creationId xmlns:a16="http://schemas.microsoft.com/office/drawing/2014/main" xmlns="" id="{984C130E-DFE7-4341-BFF6-7A210F7B2FE1}"/>
              </a:ext>
            </a:extLst>
          </p:cNvPr>
          <p:cNvGraphicFramePr>
            <a:graphicFrameLocks/>
          </p:cNvGraphicFramePr>
          <p:nvPr>
            <p:extLst>
              <p:ext uri="{D42A27DB-BD31-4B8C-83A1-F6EECF244321}">
                <p14:modId xmlns:p14="http://schemas.microsoft.com/office/powerpoint/2010/main" val="892286556"/>
              </p:ext>
            </p:extLst>
          </p:nvPr>
        </p:nvGraphicFramePr>
        <p:xfrm>
          <a:off x="4422627" y="1931539"/>
          <a:ext cx="3578576" cy="1924394"/>
        </p:xfrm>
        <a:graphic>
          <a:graphicData uri="http://schemas.openxmlformats.org/drawingml/2006/chart">
            <c:chart xmlns:c="http://schemas.openxmlformats.org/drawingml/2006/chart" xmlns:r="http://schemas.openxmlformats.org/officeDocument/2006/relationships" r:id="rId4"/>
          </a:graphicData>
        </a:graphic>
      </p:graphicFrame>
      <p:sp>
        <p:nvSpPr>
          <p:cNvPr id="142" name="TextBox 141">
            <a:extLst>
              <a:ext uri="{FF2B5EF4-FFF2-40B4-BE49-F238E27FC236}">
                <a16:creationId xmlns:a16="http://schemas.microsoft.com/office/drawing/2014/main" xmlns="" id="{72D46603-236F-4146-8E4F-3C953F1ACC54}"/>
              </a:ext>
            </a:extLst>
          </p:cNvPr>
          <p:cNvSpPr txBox="1"/>
          <p:nvPr/>
        </p:nvSpPr>
        <p:spPr>
          <a:xfrm>
            <a:off x="5096253" y="414743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SEX</a:t>
            </a:r>
          </a:p>
        </p:txBody>
      </p:sp>
      <p:sp>
        <p:nvSpPr>
          <p:cNvPr id="163" name="TextBox 162">
            <a:extLst>
              <a:ext uri="{FF2B5EF4-FFF2-40B4-BE49-F238E27FC236}">
                <a16:creationId xmlns:a16="http://schemas.microsoft.com/office/drawing/2014/main" xmlns="" id="{48830FC5-9907-46A0-A338-2AE7F21E0305}"/>
              </a:ext>
            </a:extLst>
          </p:cNvPr>
          <p:cNvSpPr txBox="1"/>
          <p:nvPr/>
        </p:nvSpPr>
        <p:spPr>
          <a:xfrm>
            <a:off x="5043439" y="4456217"/>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registered as… </a:t>
            </a:r>
          </a:p>
        </p:txBody>
      </p:sp>
      <p:graphicFrame>
        <p:nvGraphicFramePr>
          <p:cNvPr id="164" name="sex_chart" descr="Bar chart showing breakdown of sex at birth for this NHS trust.">
            <a:extLst>
              <a:ext uri="{FF2B5EF4-FFF2-40B4-BE49-F238E27FC236}">
                <a16:creationId xmlns:a16="http://schemas.microsoft.com/office/drawing/2014/main" xmlns="" id="{30061A35-8A67-4321-8594-65B6FE3F0DB7}"/>
              </a:ext>
            </a:extLst>
          </p:cNvPr>
          <p:cNvGraphicFramePr/>
          <p:nvPr>
            <p:extLst>
              <p:ext uri="{D42A27DB-BD31-4B8C-83A1-F6EECF244321}">
                <p14:modId xmlns:p14="http://schemas.microsoft.com/office/powerpoint/2010/main" val="50447742"/>
              </p:ext>
            </p:extLst>
          </p:nvPr>
        </p:nvGraphicFramePr>
        <p:xfrm>
          <a:off x="4702390" y="4726930"/>
          <a:ext cx="3167182" cy="1122546"/>
        </p:xfrm>
        <a:graphic>
          <a:graphicData uri="http://schemas.openxmlformats.org/drawingml/2006/chart">
            <c:chart xmlns:c="http://schemas.openxmlformats.org/drawingml/2006/chart" xmlns:r="http://schemas.openxmlformats.org/officeDocument/2006/relationships" r:id="rId5"/>
          </a:graphicData>
        </a:graphic>
      </p:graphicFrame>
      <p:sp>
        <p:nvSpPr>
          <p:cNvPr id="165" name="gender_different_textbox">
            <a:extLst>
              <a:ext uri="{FF2B5EF4-FFF2-40B4-BE49-F238E27FC236}">
                <a16:creationId xmlns:a16="http://schemas.microsoft.com/office/drawing/2014/main" xmlns="" id="{D95B48A4-73EB-4FE7-9F35-3EA60F797381}"/>
              </a:ext>
            </a:extLst>
          </p:cNvPr>
          <p:cNvSpPr/>
          <p:nvPr/>
        </p:nvSpPr>
        <p:spPr>
          <a:xfrm>
            <a:off x="4536935" y="5831922"/>
            <a:ext cx="3464268" cy="464743"/>
          </a:xfrm>
          <a:prstGeom prst="rect">
            <a:avLst/>
          </a:prstGeom>
        </p:spPr>
        <p:txBody>
          <a:bodyPr wrap="square">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smtClean="0">
                <a:solidFill>
                  <a:srgbClr val="6D276A"/>
                </a:solidFill>
                <a:latin typeface="Arial" panose="020B0604020202020204" pitchFamily="34" charset="0"/>
                <a:cs typeface="Arial" panose="020B0604020202020204" pitchFamily="34" charset="0"/>
              </a:rPr>
              <a:t>1</a:t>
            </a:r>
            <a:r>
              <a:rPr kumimoji="0" lang="en-GB" sz="1100" b="1" i="0" u="none" strike="noStrike" kern="1200" cap="none" spc="0" normalizeH="0" baseline="0" noProof="0" smtClean="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a:t>
            </a:r>
            <a:r>
              <a:rPr lang="en-GB" sz="1100" dirty="0">
                <a:solidFill>
                  <a:prstClr val="black"/>
                </a:solidFill>
                <a:latin typeface="Arial" panose="020B0604020202020204" pitchFamily="34" charset="0"/>
                <a:cs typeface="Arial" panose="020B0604020202020204" pitchFamily="34" charset="0"/>
              </a:rPr>
              <a:t>service users</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registered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
        <p:nvSpPr>
          <p:cNvPr id="143" name="TextBox 142">
            <a:extLst>
              <a:ext uri="{FF2B5EF4-FFF2-40B4-BE49-F238E27FC236}">
                <a16:creationId xmlns:a16="http://schemas.microsoft.com/office/drawing/2014/main" xmlns="" id="{143A08B6-3722-41C1-B9A1-373688EE8BE8}"/>
              </a:ext>
            </a:extLst>
          </p:cNvPr>
          <p:cNvSpPr txBox="1"/>
          <p:nvPr/>
        </p:nvSpPr>
        <p:spPr>
          <a:xfrm>
            <a:off x="8880602" y="1580901"/>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ETHNICITY</a:t>
            </a:r>
          </a:p>
        </p:txBody>
      </p:sp>
      <p:graphicFrame>
        <p:nvGraphicFramePr>
          <p:cNvPr id="167" name="ethnicity_chart" descr="Bar chart showing ethnicity breakdown for this NHS trust.">
            <a:extLst>
              <a:ext uri="{FF2B5EF4-FFF2-40B4-BE49-F238E27FC236}">
                <a16:creationId xmlns:a16="http://schemas.microsoft.com/office/drawing/2014/main" xmlns="" id="{9B91658C-21BC-4D90-9545-B231ED50F88B}"/>
              </a:ext>
            </a:extLst>
          </p:cNvPr>
          <p:cNvGraphicFramePr>
            <a:graphicFrameLocks/>
          </p:cNvGraphicFramePr>
          <p:nvPr>
            <p:extLst>
              <p:ext uri="{D42A27DB-BD31-4B8C-83A1-F6EECF244321}">
                <p14:modId xmlns:p14="http://schemas.microsoft.com/office/powerpoint/2010/main" val="801977360"/>
              </p:ext>
            </p:extLst>
          </p:nvPr>
        </p:nvGraphicFramePr>
        <p:xfrm>
          <a:off x="8190385" y="1918263"/>
          <a:ext cx="3647282" cy="1964338"/>
        </p:xfrm>
        <a:graphic>
          <a:graphicData uri="http://schemas.openxmlformats.org/drawingml/2006/chart">
            <c:chart xmlns:c="http://schemas.openxmlformats.org/drawingml/2006/chart" xmlns:r="http://schemas.openxmlformats.org/officeDocument/2006/relationships" r:id="rId6"/>
          </a:graphicData>
        </a:graphic>
      </p:graphicFrame>
      <p:sp>
        <p:nvSpPr>
          <p:cNvPr id="144" name="TextBox 143">
            <a:extLst>
              <a:ext uri="{FF2B5EF4-FFF2-40B4-BE49-F238E27FC236}">
                <a16:creationId xmlns:a16="http://schemas.microsoft.com/office/drawing/2014/main" xmlns="" id="{8491380B-22F5-47C6-A677-9B4FA2357530}"/>
              </a:ext>
            </a:extLst>
          </p:cNvPr>
          <p:cNvSpPr txBox="1"/>
          <p:nvPr/>
        </p:nvSpPr>
        <p:spPr>
          <a:xfrm>
            <a:off x="8880602" y="415576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dirty="0">
                <a:solidFill>
                  <a:schemeClr val="tx1"/>
                </a:solidFill>
              </a:rPr>
              <a:t>RELIGION</a:t>
            </a:r>
          </a:p>
        </p:txBody>
      </p:sp>
      <p:graphicFrame>
        <p:nvGraphicFramePr>
          <p:cNvPr id="168" name="religion_chart" descr="Bar chart showing religion breakdown for this NHS trust.">
            <a:extLst>
              <a:ext uri="{FF2B5EF4-FFF2-40B4-BE49-F238E27FC236}">
                <a16:creationId xmlns:a16="http://schemas.microsoft.com/office/drawing/2014/main" xmlns="" id="{1E6AA588-1191-401B-93B8-62CF30A44826}"/>
              </a:ext>
            </a:extLst>
          </p:cNvPr>
          <p:cNvGraphicFramePr>
            <a:graphicFrameLocks/>
          </p:cNvGraphicFramePr>
          <p:nvPr>
            <p:extLst>
              <p:ext uri="{D42A27DB-BD31-4B8C-83A1-F6EECF244321}">
                <p14:modId xmlns:p14="http://schemas.microsoft.com/office/powerpoint/2010/main" val="1986927558"/>
              </p:ext>
            </p:extLst>
          </p:nvPr>
        </p:nvGraphicFramePr>
        <p:xfrm>
          <a:off x="8120156" y="4442980"/>
          <a:ext cx="3677250" cy="2002856"/>
        </p:xfrm>
        <a:graphic>
          <a:graphicData uri="http://schemas.openxmlformats.org/drawingml/2006/chart">
            <c:chart xmlns:c="http://schemas.openxmlformats.org/drawingml/2006/chart" xmlns:r="http://schemas.openxmlformats.org/officeDocument/2006/relationships" r:id="rId7"/>
          </a:graphicData>
        </a:graphic>
      </p:graphicFrame>
      <p:grpSp>
        <p:nvGrpSpPr>
          <p:cNvPr id="34" name="Group 33" descr="People icon" title="Decorative">
            <a:extLst>
              <a:ext uri="{FF2B5EF4-FFF2-40B4-BE49-F238E27FC236}">
                <a16:creationId xmlns:a16="http://schemas.microsoft.com/office/drawing/2014/main" xmlns="" id="{9CFB08E1-CCC5-44D3-A831-61686768FCB7}"/>
              </a:ext>
              <a:ext uri="{C183D7F6-B498-43B3-948B-1728B52AA6E4}">
                <adec:decorative xmlns:adec="http://schemas.microsoft.com/office/drawing/2017/decorative" xmlns="" val="1"/>
              </a:ext>
            </a:extLst>
          </p:cNvPr>
          <p:cNvGrpSpPr/>
          <p:nvPr/>
        </p:nvGrpSpPr>
        <p:grpSpPr>
          <a:xfrm>
            <a:off x="4511153" y="1510542"/>
            <a:ext cx="417411" cy="417411"/>
            <a:chOff x="4511153" y="1360031"/>
            <a:chExt cx="417411" cy="417411"/>
          </a:xfrm>
        </p:grpSpPr>
        <p:sp>
          <p:nvSpPr>
            <p:cNvPr id="137" name="Oval 136">
              <a:extLst>
                <a:ext uri="{FF2B5EF4-FFF2-40B4-BE49-F238E27FC236}">
                  <a16:creationId xmlns:a16="http://schemas.microsoft.com/office/drawing/2014/main" xmlns=""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13" name="Group 12">
              <a:extLst>
                <a:ext uri="{FF2B5EF4-FFF2-40B4-BE49-F238E27FC236}">
                  <a16:creationId xmlns:a16="http://schemas.microsoft.com/office/drawing/2014/main" xmlns=""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xmlns=""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xmlns=""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47" name="Freeform 7">
                  <a:extLst>
                    <a:ext uri="{FF2B5EF4-FFF2-40B4-BE49-F238E27FC236}">
                      <a16:creationId xmlns:a16="http://schemas.microsoft.com/office/drawing/2014/main" xmlns=""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48" name="Group 147">
                <a:extLst>
                  <a:ext uri="{FF2B5EF4-FFF2-40B4-BE49-F238E27FC236}">
                    <a16:creationId xmlns:a16="http://schemas.microsoft.com/office/drawing/2014/main" xmlns=""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xmlns=""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0" name="Freeform 7">
                  <a:extLst>
                    <a:ext uri="{FF2B5EF4-FFF2-40B4-BE49-F238E27FC236}">
                      <a16:creationId xmlns:a16="http://schemas.microsoft.com/office/drawing/2014/main" xmlns=""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nvGrpSpPr>
              <p:cNvPr id="151" name="Group 150">
                <a:extLst>
                  <a:ext uri="{FF2B5EF4-FFF2-40B4-BE49-F238E27FC236}">
                    <a16:creationId xmlns:a16="http://schemas.microsoft.com/office/drawing/2014/main" xmlns=""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xmlns=""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sp>
              <p:nvSpPr>
                <p:cNvPr id="153" name="Freeform 18">
                  <a:extLst>
                    <a:ext uri="{FF2B5EF4-FFF2-40B4-BE49-F238E27FC236}">
                      <a16:creationId xmlns:a16="http://schemas.microsoft.com/office/drawing/2014/main" xmlns=""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dirty="0"/>
                </a:p>
              </p:txBody>
            </p:sp>
          </p:grpSp>
        </p:grpSp>
      </p:grpSp>
      <p:grpSp>
        <p:nvGrpSpPr>
          <p:cNvPr id="36" name="Group 35" descr="Sex symbol icon" title="Decorative">
            <a:extLst>
              <a:ext uri="{FF2B5EF4-FFF2-40B4-BE49-F238E27FC236}">
                <a16:creationId xmlns:a16="http://schemas.microsoft.com/office/drawing/2014/main" xmlns="" id="{3BF6C03B-7EA7-4DA7-ADE2-9A0A276FD28E}"/>
              </a:ext>
              <a:ext uri="{C183D7F6-B498-43B3-948B-1728B52AA6E4}">
                <adec:decorative xmlns:adec="http://schemas.microsoft.com/office/drawing/2017/decorative" xmlns="" val="1"/>
              </a:ext>
            </a:extLst>
          </p:cNvPr>
          <p:cNvGrpSpPr/>
          <p:nvPr/>
        </p:nvGrpSpPr>
        <p:grpSpPr>
          <a:xfrm>
            <a:off x="4511153" y="4091358"/>
            <a:ext cx="417411" cy="417411"/>
            <a:chOff x="4511153" y="4002389"/>
            <a:chExt cx="417411" cy="417411"/>
          </a:xfrm>
        </p:grpSpPr>
        <p:sp>
          <p:nvSpPr>
            <p:cNvPr id="139" name="Oval 138">
              <a:extLst>
                <a:ext uri="{FF2B5EF4-FFF2-40B4-BE49-F238E27FC236}">
                  <a16:creationId xmlns:a16="http://schemas.microsoft.com/office/drawing/2014/main" xmlns=""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0" name="Group 19">
              <a:extLst>
                <a:ext uri="{FF2B5EF4-FFF2-40B4-BE49-F238E27FC236}">
                  <a16:creationId xmlns:a16="http://schemas.microsoft.com/office/drawing/2014/main" xmlns=""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xmlns=""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5" name="Straight Connector 4">
                <a:extLst>
                  <a:ext uri="{FF2B5EF4-FFF2-40B4-BE49-F238E27FC236}">
                    <a16:creationId xmlns:a16="http://schemas.microsoft.com/office/drawing/2014/main" xmlns=""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xmlns=""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xmlns=""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xmlns=""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xmlns=""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grpSp>
        <p:nvGrpSpPr>
          <p:cNvPr id="37" name="Group 36" descr="Prayer hands icon" title="Decorative">
            <a:extLst>
              <a:ext uri="{FF2B5EF4-FFF2-40B4-BE49-F238E27FC236}">
                <a16:creationId xmlns:a16="http://schemas.microsoft.com/office/drawing/2014/main" xmlns="" id="{B874759E-D38D-487E-A082-250F72CC3A9F}"/>
              </a:ext>
              <a:ext uri="{C183D7F6-B498-43B3-948B-1728B52AA6E4}">
                <adec:decorative xmlns:adec="http://schemas.microsoft.com/office/drawing/2017/decorative" xmlns="" val="1"/>
              </a:ext>
            </a:extLst>
          </p:cNvPr>
          <p:cNvGrpSpPr/>
          <p:nvPr/>
        </p:nvGrpSpPr>
        <p:grpSpPr>
          <a:xfrm>
            <a:off x="8295502" y="4091358"/>
            <a:ext cx="417411" cy="417411"/>
            <a:chOff x="8295502" y="4002389"/>
            <a:chExt cx="417411" cy="417411"/>
          </a:xfrm>
        </p:grpSpPr>
        <p:sp>
          <p:nvSpPr>
            <p:cNvPr id="140" name="Oval 139">
              <a:extLst>
                <a:ext uri="{FF2B5EF4-FFF2-40B4-BE49-F238E27FC236}">
                  <a16:creationId xmlns:a16="http://schemas.microsoft.com/office/drawing/2014/main" xmlns=""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28" name="Group 27">
              <a:extLst>
                <a:ext uri="{FF2B5EF4-FFF2-40B4-BE49-F238E27FC236}">
                  <a16:creationId xmlns:a16="http://schemas.microsoft.com/office/drawing/2014/main" xmlns=""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xmlns="" id="{6CA04EF3-3954-4147-B50B-8BC2F2A8E70D}"/>
                  </a:ext>
                </a:extLst>
              </p:cNvPr>
              <p:cNvGrpSpPr/>
              <p:nvPr/>
            </p:nvGrpSpPr>
            <p:grpSpPr>
              <a:xfrm>
                <a:off x="5260371" y="2784270"/>
                <a:ext cx="781525" cy="1531054"/>
                <a:chOff x="5260371" y="2784270"/>
                <a:chExt cx="781525" cy="1531054"/>
              </a:xfrm>
            </p:grpSpPr>
            <p:sp>
              <p:nvSpPr>
                <p:cNvPr id="2" name="Freeform: Shape 1">
                  <a:extLst>
                    <a:ext uri="{FF2B5EF4-FFF2-40B4-BE49-F238E27FC236}">
                      <a16:creationId xmlns:a16="http://schemas.microsoft.com/office/drawing/2014/main" xmlns="" id="{8C78716A-D0A6-45AB-B50D-93F704C909FE}"/>
                    </a:ext>
                  </a:extLst>
                </p:cNvPr>
                <p:cNvSpPr/>
                <p:nvPr/>
              </p:nvSpPr>
              <p:spPr>
                <a:xfrm>
                  <a:off x="5260371" y="2784270"/>
                  <a:ext cx="777989" cy="1530387"/>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Freeform: Shape 7">
                  <a:extLst>
                    <a:ext uri="{FF2B5EF4-FFF2-40B4-BE49-F238E27FC236}">
                      <a16:creationId xmlns:a16="http://schemas.microsoft.com/office/drawing/2014/main" xmlns=""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nvGrpSpPr>
              <p:cNvPr id="26" name="Group 25">
                <a:extLst>
                  <a:ext uri="{FF2B5EF4-FFF2-40B4-BE49-F238E27FC236}">
                    <a16:creationId xmlns:a16="http://schemas.microsoft.com/office/drawing/2014/main" xmlns=""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xmlns=""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xmlns=""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xmlns=""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xmlns=""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xmlns=""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xmlns=""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xmlns=""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xmlns=""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xmlns=""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xmlns=""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xmlns=""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xmlns=""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0" name="Freeform: Shape 159">
                  <a:extLst>
                    <a:ext uri="{FF2B5EF4-FFF2-40B4-BE49-F238E27FC236}">
                      <a16:creationId xmlns:a16="http://schemas.microsoft.com/office/drawing/2014/main" xmlns=""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grpSp>
      </p:grpSp>
      <p:grpSp>
        <p:nvGrpSpPr>
          <p:cNvPr id="35" name="Group 34" descr="Diversity icon" title="Decorative">
            <a:extLst>
              <a:ext uri="{FF2B5EF4-FFF2-40B4-BE49-F238E27FC236}">
                <a16:creationId xmlns:a16="http://schemas.microsoft.com/office/drawing/2014/main" xmlns="" id="{E983585D-47B4-4F12-88BA-8DB2FF81C69D}"/>
              </a:ext>
              <a:ext uri="{C183D7F6-B498-43B3-948B-1728B52AA6E4}">
                <adec:decorative xmlns:adec="http://schemas.microsoft.com/office/drawing/2017/decorative" xmlns="" val="1"/>
              </a:ext>
            </a:extLst>
          </p:cNvPr>
          <p:cNvGrpSpPr/>
          <p:nvPr/>
        </p:nvGrpSpPr>
        <p:grpSpPr>
          <a:xfrm>
            <a:off x="8266985" y="1510542"/>
            <a:ext cx="495789" cy="417411"/>
            <a:chOff x="8266985" y="1360031"/>
            <a:chExt cx="495789" cy="417411"/>
          </a:xfrm>
        </p:grpSpPr>
        <p:sp>
          <p:nvSpPr>
            <p:cNvPr id="138" name="Oval 137">
              <a:extLst>
                <a:ext uri="{FF2B5EF4-FFF2-40B4-BE49-F238E27FC236}">
                  <a16:creationId xmlns:a16="http://schemas.microsoft.com/office/drawing/2014/main" xmlns=""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3" name="Picture 32" descr="Diversity icon" title="Decorative">
              <a:extLst>
                <a:ext uri="{FF2B5EF4-FFF2-40B4-BE49-F238E27FC236}">
                  <a16:creationId xmlns:a16="http://schemas.microsoft.com/office/drawing/2014/main" xmlns="" id="{EE40CD96-FAD5-4BCD-909A-6E04E775C260}"/>
                </a:ext>
              </a:extLst>
            </p:cNvPr>
            <p:cNvPicPr>
              <a:picLocks noChangeAspect="1"/>
            </p:cNvPicPr>
            <p:nvPr/>
          </p:nvPicPr>
          <p:blipFill>
            <a:blip r:embed="rId8"/>
            <a:stretch>
              <a:fillRect/>
            </a:stretch>
          </p:blipFill>
          <p:spPr>
            <a:xfrm>
              <a:off x="8266985" y="1419143"/>
              <a:ext cx="495789" cy="330098"/>
            </a:xfrm>
            <a:prstGeom prst="rect">
              <a:avLst/>
            </a:prstGeom>
          </p:spPr>
        </p:pic>
      </p:grpSp>
      <p:sp>
        <p:nvSpPr>
          <p:cNvPr id="196" name="Slide Number Placeholder 1">
            <a:extLst>
              <a:ext uri="{FF2B5EF4-FFF2-40B4-BE49-F238E27FC236}">
                <a16:creationId xmlns:a16="http://schemas.microsoft.com/office/drawing/2014/main" xmlns="" id="{681ACEB0-D42D-4458-AD77-AB74FC1240F0}"/>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595244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descr="Border box" title="Decorative">
            <a:extLst>
              <a:ext uri="{FF2B5EF4-FFF2-40B4-BE49-F238E27FC236}">
                <a16:creationId xmlns:a16="http://schemas.microsoft.com/office/drawing/2014/main" xmlns="" id="{FEDE11D9-AE33-4B9C-BE17-8232FD0861D5}"/>
              </a:ext>
              <a:ext uri="{C183D7F6-B498-43B3-948B-1728B52AA6E4}">
                <adec:decorative xmlns:adec="http://schemas.microsoft.com/office/drawing/2017/decorative" xmlns=""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4" name="Title 3">
            <a:extLst>
              <a:ext uri="{FF2B5EF4-FFF2-40B4-BE49-F238E27FC236}">
                <a16:creationId xmlns:a16="http://schemas.microsoft.com/office/drawing/2014/main" xmlns="" id="{1BEC3300-3436-4895-BF65-C6C9ED6858E9}"/>
              </a:ext>
            </a:extLst>
          </p:cNvPr>
          <p:cNvSpPr>
            <a:spLocks noGrp="1"/>
          </p:cNvSpPr>
          <p:nvPr>
            <p:ph type="title"/>
          </p:nvPr>
        </p:nvSpPr>
        <p:spPr/>
        <p:txBody>
          <a:bodyPr>
            <a:normAutofit/>
          </a:bodyPr>
          <a:lstStyle/>
          <a:p>
            <a:r>
              <a:rPr lang="en-GB" dirty="0"/>
              <a:t>Summary of findings for your trust</a:t>
            </a:r>
          </a:p>
        </p:txBody>
      </p:sp>
      <p:sp>
        <p:nvSpPr>
          <p:cNvPr id="38" name="TextBox 37">
            <a:extLst>
              <a:ext uri="{FF2B5EF4-FFF2-40B4-BE49-F238E27FC236}">
                <a16:creationId xmlns:a16="http://schemas.microsoft.com/office/drawing/2014/main" xmlns="" id="{B8CCBD10-50DB-4715-83D1-5DCDB73E9E62}"/>
              </a:ext>
            </a:extLst>
          </p:cNvPr>
          <p:cNvSpPr txBox="1"/>
          <p:nvPr/>
        </p:nvSpPr>
        <p:spPr>
          <a:xfrm>
            <a:off x="792953"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9" name="TextBox 8">
            <a:extLst>
              <a:ext uri="{FF2B5EF4-FFF2-40B4-BE49-F238E27FC236}">
                <a16:creationId xmlns:a16="http://schemas.microsoft.com/office/drawing/2014/main" xmlns="" id="{66675FA4-CF49-4861-8139-A54611C7B028}"/>
              </a:ext>
            </a:extLst>
          </p:cNvPr>
          <p:cNvSpPr txBox="1"/>
          <p:nvPr/>
        </p:nvSpPr>
        <p:spPr>
          <a:xfrm>
            <a:off x="792953" y="1746760"/>
            <a:ext cx="4572177" cy="95410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36" name="band_count_chart" descr="Bar chart showing the number of questions at which this NHS trust performed better, worse, or about the same as other trusts.">
            <a:extLst>
              <a:ext uri="{FF2B5EF4-FFF2-40B4-BE49-F238E27FC236}">
                <a16:creationId xmlns:a16="http://schemas.microsoft.com/office/drawing/2014/main" xmlns="" id="{869C4129-A951-4DBD-B221-2AA915DAA7CB}"/>
              </a:ext>
            </a:extLst>
          </p:cNvPr>
          <p:cNvGraphicFramePr>
            <a:graphicFrameLocks/>
          </p:cNvGraphicFramePr>
          <p:nvPr>
            <p:extLst>
              <p:ext uri="{D42A27DB-BD31-4B8C-83A1-F6EECF244321}">
                <p14:modId xmlns:p14="http://schemas.microsoft.com/office/powerpoint/2010/main" val="295730054"/>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16" descr="Border box" title="Decorative">
            <a:extLst>
              <a:ext uri="{FF2B5EF4-FFF2-40B4-BE49-F238E27FC236}">
                <a16:creationId xmlns:a16="http://schemas.microsoft.com/office/drawing/2014/main" xmlns="" id="{4678C9F0-6772-4569-9BD6-8499C9721444}"/>
              </a:ext>
              <a:ext uri="{C183D7F6-B498-43B3-948B-1728B52AA6E4}">
                <adec:decorative xmlns:adec="http://schemas.microsoft.com/office/drawing/2017/decorative" xmlns=""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xmlns="" id="{38F8C644-A44A-4EF0-9944-ED2DA1925679}"/>
              </a:ext>
            </a:extLst>
          </p:cNvPr>
          <p:cNvSpPr txBox="1"/>
          <p:nvPr/>
        </p:nvSpPr>
        <p:spPr>
          <a:xfrm>
            <a:off x="6346988" y="1438983"/>
            <a:ext cx="5052059" cy="30777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25" name="Rectangle 24">
            <a:extLst>
              <a:ext uri="{FF2B5EF4-FFF2-40B4-BE49-F238E27FC236}">
                <a16:creationId xmlns:a16="http://schemas.microsoft.com/office/drawing/2014/main" xmlns="" id="{7F7CB005-52CD-4878-8443-4A7826A234E4}"/>
              </a:ext>
            </a:extLst>
          </p:cNvPr>
          <p:cNvSpPr/>
          <p:nvPr/>
        </p:nvSpPr>
        <p:spPr>
          <a:xfrm>
            <a:off x="6343916" y="1746760"/>
            <a:ext cx="5167503" cy="738664"/>
          </a:xfrm>
          <a:prstGeom prst="rect">
            <a:avLst/>
          </a:prstGeom>
        </p:spPr>
        <p:txBody>
          <a:bodyPr wrap="square">
            <a:spAutoFit/>
          </a:bodyPr>
          <a:lstStyle/>
          <a:p>
            <a:pPr>
              <a:defRPr/>
            </a:pP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2021 vs 2020.</a:t>
            </a:r>
            <a:endParaRPr kumimoji="0" lang="en-GB" sz="14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
        <p:nvSpPr>
          <p:cNvPr id="26" name="Rectangle 25">
            <a:extLst>
              <a:ext uri="{FF2B5EF4-FFF2-40B4-BE49-F238E27FC236}">
                <a16:creationId xmlns:a16="http://schemas.microsoft.com/office/drawing/2014/main" xmlns="" id="{C2145796-AFA4-4DC2-991C-1873D3F7877D}"/>
              </a:ext>
            </a:extLst>
          </p:cNvPr>
          <p:cNvSpPr/>
          <p:nvPr/>
        </p:nvSpPr>
        <p:spPr>
          <a:xfrm>
            <a:off x="390480" y="5823917"/>
            <a:ext cx="11165040" cy="738664"/>
          </a:xfrm>
          <a:prstGeom prst="rect">
            <a:avLst/>
          </a:prstGeom>
        </p:spPr>
        <p:txBody>
          <a:bodyPr wrap="square">
            <a:spAutoFit/>
          </a:bodyPr>
          <a:lstStyle/>
          <a:p>
            <a:pPr lvl="0">
              <a:defRPr/>
            </a:pPr>
            <a:r>
              <a:rPr kumimoji="0" lang="en-GB" sz="1400" b="0" i="0" u="none" strike="noStrike" kern="1200" cap="none" spc="0" normalizeH="0" baseline="0" noProof="0" dirty="0">
                <a:ln>
                  <a:noFill/>
                </a:ln>
                <a:solidFill>
                  <a:prstClr val="black"/>
                </a:solidFill>
                <a:effectLst/>
                <a:uLnTx/>
                <a:uFillTx/>
                <a:latin typeface="Arial"/>
                <a:ea typeface="+mn-ea"/>
                <a:cs typeface="+mn-cs"/>
              </a:rPr>
              <a:t>For a breakdown of the questions where your trust has performed better or worse compared with all other trusts, please refer to the appendix section </a:t>
            </a:r>
            <a:r>
              <a:rPr kumimoji="0" lang="en-GB" sz="1400" b="0" i="0" strike="noStrike" kern="1200" cap="none" spc="0" normalizeH="0" baseline="0" noProof="0" dirty="0">
                <a:ln>
                  <a:noFill/>
                </a:ln>
                <a:solidFill>
                  <a:srgbClr val="0563C1"/>
                </a:solidFill>
                <a:effectLst/>
                <a:uLnTx/>
                <a:uFillTx/>
                <a:latin typeface="Arial"/>
                <a:ea typeface="+mn-ea"/>
                <a:cs typeface="+mn-cs"/>
                <a:hlinkClick r:id="rId4" action="ppaction://hlinksldjump"/>
              </a:rPr>
              <a:t>“your trust has performed much worse”</a:t>
            </a:r>
            <a:r>
              <a:rPr kumimoji="0" lang="en-GB" sz="1400" b="0" i="0" strike="noStrike" kern="1200" cap="none" spc="0" normalizeH="0" baseline="0" noProof="0" dirty="0">
                <a:ln>
                  <a:noFill/>
                </a:ln>
                <a:solidFill>
                  <a:prstClr val="black"/>
                </a:solidFill>
                <a:effectLst/>
                <a:uLnTx/>
                <a:uFillTx/>
                <a:latin typeface="Arial"/>
                <a:ea typeface="+mn-ea"/>
                <a:cs typeface="+mn-cs"/>
                <a:hlinkClick r:id="rId4" action="ppaction://hlinksldjump"/>
              </a:rPr>
              <a:t> </a:t>
            </a:r>
            <a:r>
              <a:rPr lang="en-GB" sz="1400" dirty="0">
                <a:solidFill>
                  <a:prstClr val="black"/>
                </a:solidFill>
                <a:latin typeface="Arial"/>
              </a:rPr>
              <a:t>,</a:t>
            </a:r>
            <a:r>
              <a:rPr kumimoji="0" lang="en-GB" sz="1400" b="0" i="0" strike="noStrike" kern="1200" cap="none" spc="0" normalizeH="0" baseline="0" noProof="0" dirty="0">
                <a:ln>
                  <a:noFill/>
                </a:ln>
                <a:solidFill>
                  <a:prstClr val="black"/>
                </a:solidFill>
                <a:effectLst/>
                <a:uLnTx/>
                <a:uFillTx/>
                <a:latin typeface="Arial"/>
                <a:ea typeface="+mn-ea"/>
                <a:cs typeface="+mn-cs"/>
              </a:rPr>
              <a:t> </a:t>
            </a:r>
            <a:r>
              <a:rPr kumimoji="0" lang="en-GB" sz="1400" b="0" i="0" strike="noStrike" kern="1200" cap="none" spc="0" normalizeH="0" baseline="0" noProof="0" dirty="0">
                <a:ln>
                  <a:noFill/>
                </a:ln>
                <a:solidFill>
                  <a:prstClr val="black"/>
                </a:solidFill>
                <a:effectLst/>
                <a:uLnTx/>
                <a:uFillTx/>
                <a:latin typeface="Arial"/>
                <a:hlinkClick r:id="rId5" action="ppaction://hlinksldjump"/>
              </a:rPr>
              <a:t>“your </a:t>
            </a:r>
            <a:r>
              <a:rPr lang="en-GB" sz="1400" dirty="0">
                <a:solidFill>
                  <a:srgbClr val="0563C1"/>
                </a:solidFill>
                <a:latin typeface="Arial"/>
                <a:hlinkClick r:id="rId5" action="ppaction://hlinksldjump"/>
              </a:rPr>
              <a:t>trust has performed worse”</a:t>
            </a:r>
            <a:r>
              <a:rPr lang="en-GB" sz="1400" dirty="0">
                <a:solidFill>
                  <a:prstClr val="black"/>
                </a:solidFill>
                <a:latin typeface="Arial"/>
                <a:hlinkClick r:id="rId5" action="ppaction://hlinksldjump"/>
              </a:rPr>
              <a:t> </a:t>
            </a:r>
            <a:r>
              <a:rPr lang="en-GB" sz="1400" dirty="0">
                <a:solidFill>
                  <a:prstClr val="black"/>
                </a:solidFill>
                <a:latin typeface="Arial"/>
              </a:rPr>
              <a:t>, </a:t>
            </a:r>
            <a:r>
              <a:rPr lang="en-GB" sz="1400" dirty="0">
                <a:solidFill>
                  <a:prstClr val="black"/>
                </a:solidFill>
                <a:latin typeface="Arial"/>
                <a:hlinkClick r:id="rId6" action="ppaction://hlinksldjump"/>
              </a:rPr>
              <a:t>“your trust has performed somewhat worse”, </a:t>
            </a:r>
            <a:r>
              <a:rPr lang="en-GB" sz="1400" dirty="0">
                <a:solidFill>
                  <a:prstClr val="black"/>
                </a:solidFill>
                <a:latin typeface="Arial"/>
                <a:hlinkClick r:id="rId7" action="ppaction://hlinksldjump"/>
              </a:rPr>
              <a:t>“your trust has performed somewhat better”, </a:t>
            </a:r>
            <a:r>
              <a:rPr kumimoji="0" lang="en-GB" sz="1400" b="0" i="0" strike="noStrike" kern="1200" cap="none" spc="0" normalizeH="0" baseline="0" noProof="0" dirty="0">
                <a:ln>
                  <a:noFill/>
                </a:ln>
                <a:solidFill>
                  <a:prstClr val="black"/>
                </a:solidFill>
                <a:effectLst/>
                <a:uLnTx/>
                <a:uFillTx/>
                <a:latin typeface="Arial"/>
                <a:ea typeface="+mn-ea"/>
                <a:cs typeface="+mn-cs"/>
                <a:hlinkClick r:id="rId8" action="ppaction://hlinksldjump"/>
              </a:rPr>
              <a:t>“your trust has performed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hlinkClick r:id="rId9" action="ppaction://hlinksldjump"/>
              </a:rPr>
              <a:t>“your trust has performed much better”</a:t>
            </a:r>
            <a:r>
              <a:rPr kumimoji="0" lang="en-GB" sz="1400" b="0" i="0" strike="noStrike" kern="1200" cap="none" spc="0" normalizeH="0" baseline="0" noProof="0" dirty="0">
                <a:ln>
                  <a:noFill/>
                </a:ln>
                <a:solidFill>
                  <a:prstClr val="black"/>
                </a:solidFill>
                <a:effectLst/>
                <a:uLnTx/>
                <a:uFillTx/>
                <a:latin typeface="Arial"/>
                <a:hlinkClick r:id="rId9" action="ppaction://hlinksldjump"/>
              </a:rPr>
              <a:t> </a:t>
            </a:r>
            <a:r>
              <a:rPr lang="en-GB" sz="1400" dirty="0">
                <a:solidFill>
                  <a:prstClr val="black"/>
                </a:solidFill>
                <a:latin typeface="Arial"/>
              </a:rPr>
              <a:t>.</a:t>
            </a:r>
            <a:endParaRPr kumimoji="0" lang="en-GB" sz="1400" b="0" i="0" strike="noStrike" kern="1200" cap="none" spc="0" normalizeH="0" baseline="0" noProof="0" dirty="0">
              <a:ln>
                <a:noFill/>
              </a:ln>
              <a:solidFill>
                <a:prstClr val="black"/>
              </a:solidFill>
              <a:effectLst/>
              <a:uLnTx/>
              <a:uFillTx/>
              <a:latin typeface="Arial"/>
              <a:ea typeface="+mn-ea"/>
              <a:cs typeface="+mn-cs"/>
            </a:endParaRPr>
          </a:p>
        </p:txBody>
      </p:sp>
      <p:sp>
        <p:nvSpPr>
          <p:cNvPr id="41" name="Slide Number Placeholder 1">
            <a:extLst>
              <a:ext uri="{FF2B5EF4-FFF2-40B4-BE49-F238E27FC236}">
                <a16:creationId xmlns:a16="http://schemas.microsoft.com/office/drawing/2014/main" xmlns="" id="{FC11C7C1-7BAE-4386-A714-702738861FCA}"/>
              </a:ext>
              <a:ext uri="{C183D7F6-B498-43B3-948B-1728B52AA6E4}">
                <adec:decorative xmlns:adec="http://schemas.microsoft.com/office/drawing/2017/decorative" xmlns=""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xmlns="" id="{61D074F6-9756-49A3-B3C0-86E17CB2A896}"/>
              </a:ext>
            </a:extLst>
          </p:cNvPr>
          <p:cNvGraphicFramePr>
            <a:graphicFrameLocks/>
          </p:cNvGraphicFramePr>
          <p:nvPr>
            <p:extLst>
              <p:ext uri="{D42A27DB-BD31-4B8C-83A1-F6EECF244321}">
                <p14:modId xmlns:p14="http://schemas.microsoft.com/office/powerpoint/2010/main" val="351942520"/>
              </p:ext>
            </p:extLst>
          </p:nvPr>
        </p:nvGraphicFramePr>
        <p:xfrm>
          <a:off x="6071811" y="2493498"/>
          <a:ext cx="5700220" cy="3113594"/>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37110234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14" ma:contentTypeDescription="Create a new document." ma:contentTypeScope="" ma:versionID="49d1a8dc0b4e34ef645f032b299e65f9">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36b96da418d3e706a186f391a617afe4"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EF1FDA9-47CC-4565-96F4-EE972FE6E56B}">
  <ds:schemaRefs>
    <ds:schemaRef ds:uri="http://schemas.microsoft.com/office/2006/documentManagement/types"/>
    <ds:schemaRef ds:uri="http://www.w3.org/XML/1998/namespace"/>
    <ds:schemaRef ds:uri="1d162527-c308-4a98-98b8-9e726c57dd8b"/>
    <ds:schemaRef ds:uri="http://schemas.microsoft.com/office/2006/metadata/properties"/>
    <ds:schemaRef ds:uri="http://purl.org/dc/elements/1.1/"/>
    <ds:schemaRef ds:uri="http://schemas.microsoft.com/office/infopath/2007/PartnerControls"/>
    <ds:schemaRef ds:uri="c497441b-d3fe-4788-8629-aff52d38f515"/>
    <ds:schemaRef ds:uri="http://schemas.openxmlformats.org/package/2006/metadata/core-properties"/>
    <ds:schemaRef ds:uri="http://purl.org/dc/dcmitype/"/>
    <ds:schemaRef ds:uri="http://purl.org/dc/terms/"/>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1869C8B5-F0A8-450A-8C88-9E8C274C1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14044</TotalTime>
  <Words>8802</Words>
  <Application>Microsoft Office PowerPoint</Application>
  <PresentationFormat>Widescreen</PresentationFormat>
  <Paragraphs>983</Paragraphs>
  <Slides>65</Slides>
  <Notes>54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65</vt:i4>
      </vt:variant>
    </vt:vector>
  </HeadingPairs>
  <TitlesOfParts>
    <vt:vector size="72" baseType="lpstr">
      <vt:lpstr>Arial</vt:lpstr>
      <vt:lpstr>Arial Black</vt:lpstr>
      <vt:lpstr>Calibri</vt:lpstr>
      <vt:lpstr>Calibri Light</vt:lpstr>
      <vt:lpstr>Courier New</vt:lpstr>
      <vt:lpstr>Wingdings</vt:lpstr>
      <vt:lpstr>Office Theme</vt:lpstr>
      <vt:lpstr>Southern Health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Benchmarking</vt:lpstr>
      <vt:lpstr>Section 1. Health and social care workers</vt:lpstr>
      <vt:lpstr>Section 1. Health and social care workers (continued)</vt:lpstr>
      <vt:lpstr>Section 2. Organising care</vt:lpstr>
      <vt:lpstr>Section 2. Organising care (continued)</vt:lpstr>
      <vt:lpstr>Section 3. Planning care</vt:lpstr>
      <vt:lpstr>Section 3. Planning care (continued)</vt:lpstr>
      <vt:lpstr>Section 4. Reviewing care</vt:lpstr>
      <vt:lpstr>Section 4. Reviewing care (continued)</vt:lpstr>
      <vt:lpstr>Section 5. Crisis care</vt:lpstr>
      <vt:lpstr>Section 5. Crisis care (continued)</vt:lpstr>
      <vt:lpstr>Section 6. Medicines</vt:lpstr>
      <vt:lpstr>Section 6. Medicines (continued)</vt:lpstr>
      <vt:lpstr>Section 7. NHS Talking Therapies</vt:lpstr>
      <vt:lpstr>Section 7. NHS Talking Therapies (continued)</vt:lpstr>
      <vt:lpstr>Section 8. Support and wellbeing</vt:lpstr>
      <vt:lpstr>Section 8. Support and wellbeing (continued)</vt:lpstr>
      <vt:lpstr>Section 9. Feedback</vt:lpstr>
      <vt:lpstr>Section 9. Feedback (continued)</vt:lpstr>
      <vt:lpstr>Section 10. Overall views of care and services</vt:lpstr>
      <vt:lpstr>Section 10. Overall views of care and services (continued)</vt:lpstr>
      <vt:lpstr>Section 11. Overall experience</vt:lpstr>
      <vt:lpstr>Section 11. Overall experience (continued)</vt:lpstr>
      <vt:lpstr>Section 12. Care during the Covid-19 pandemic</vt:lpstr>
      <vt:lpstr>Section 12. Care during the Covid-19 pandemic (continued)</vt:lpstr>
      <vt:lpstr>Change over time</vt:lpstr>
      <vt:lpstr>Section 1. Health and social care workers</vt:lpstr>
      <vt:lpstr>Section 1. Health and social care workers</vt:lpstr>
      <vt:lpstr>Section 2. Organising care</vt:lpstr>
      <vt:lpstr>Section 2. Organising care</vt:lpstr>
      <vt:lpstr>Section 3. Planning care</vt:lpstr>
      <vt:lpstr>Section 3. Planning care</vt:lpstr>
      <vt:lpstr>Section 4. Reviewing care</vt:lpstr>
      <vt:lpstr>Section 5. Crisis Care</vt:lpstr>
      <vt:lpstr>Section 6. Medicines</vt:lpstr>
      <vt:lpstr>Section 6. Medicines</vt:lpstr>
      <vt:lpstr>Section 7. NHS Talking Therapies</vt:lpstr>
      <vt:lpstr>Section 8. Support and wellbeing</vt:lpstr>
      <vt:lpstr>Section 8. Support and wellbeing</vt:lpstr>
      <vt:lpstr>Section 9. Feedback</vt:lpstr>
      <vt:lpstr>Section 10. Overall views of care and services</vt:lpstr>
      <vt:lpstr>Section 11. Overall…</vt:lpstr>
      <vt:lpstr>Appendix</vt:lpstr>
      <vt:lpstr>Comparison to other trusts: where your trust has performed much better</vt:lpstr>
      <vt:lpstr>Comparison to other trusts: where your trust has performed better</vt:lpstr>
      <vt:lpstr>Comparison to other trusts: where your trust has performed somewhat better</vt:lpstr>
      <vt:lpstr>Comparison to other trusts: where your trust has performed somewhat worse</vt:lpstr>
      <vt:lpstr>Comparison to other trusts: where your trust has performed worse</vt:lpstr>
      <vt:lpstr>Comparison to other trusts: where your trust has performed much worse</vt:lpstr>
      <vt:lpstr>NHS Community Mental Health Survey </vt:lpstr>
      <vt:lpstr>How to interpret benchmarking in this report</vt:lpstr>
      <vt:lpstr>How to interpret benchmarking in this report (continued)</vt:lpstr>
      <vt:lpstr>How to interpret change over time in this report</vt:lpstr>
      <vt:lpstr>An example of scoring</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Balseanu</cp:lastModifiedBy>
  <cp:revision>553</cp:revision>
  <dcterms:created xsi:type="dcterms:W3CDTF">2021-03-04T09:52:26Z</dcterms:created>
  <dcterms:modified xsi:type="dcterms:W3CDTF">2021-11-08T17:32:14Z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ies>
</file>